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67" r:id="rId2"/>
    <p:sldId id="256" r:id="rId3"/>
    <p:sldId id="268" r:id="rId4"/>
    <p:sldId id="276" r:id="rId5"/>
    <p:sldId id="269" r:id="rId6"/>
    <p:sldId id="272" r:id="rId7"/>
    <p:sldId id="275" r:id="rId8"/>
    <p:sldId id="274" r:id="rId9"/>
    <p:sldId id="517" r:id="rId10"/>
    <p:sldId id="477" r:id="rId11"/>
    <p:sldId id="483" r:id="rId12"/>
    <p:sldId id="471" r:id="rId13"/>
    <p:sldId id="415" r:id="rId14"/>
    <p:sldId id="493" r:id="rId15"/>
    <p:sldId id="497" r:id="rId16"/>
    <p:sldId id="387" r:id="rId17"/>
    <p:sldId id="475" r:id="rId18"/>
    <p:sldId id="480" r:id="rId19"/>
    <p:sldId id="510" r:id="rId20"/>
    <p:sldId id="474" r:id="rId21"/>
    <p:sldId id="511" r:id="rId22"/>
    <p:sldId id="505" r:id="rId23"/>
    <p:sldId id="472" r:id="rId24"/>
    <p:sldId id="507" r:id="rId25"/>
    <p:sldId id="479" r:id="rId26"/>
    <p:sldId id="402" r:id="rId27"/>
    <p:sldId id="518" r:id="rId28"/>
    <p:sldId id="519" r:id="rId29"/>
    <p:sldId id="359" r:id="rId30"/>
    <p:sldId id="323" r:id="rId31"/>
    <p:sldId id="324" r:id="rId32"/>
    <p:sldId id="362" r:id="rId33"/>
    <p:sldId id="325" r:id="rId34"/>
    <p:sldId id="327" r:id="rId35"/>
    <p:sldId id="330" r:id="rId36"/>
    <p:sldId id="331" r:id="rId37"/>
    <p:sldId id="332" r:id="rId38"/>
    <p:sldId id="333" r:id="rId39"/>
    <p:sldId id="334" r:id="rId40"/>
    <p:sldId id="335" r:id="rId41"/>
    <p:sldId id="337" r:id="rId42"/>
    <p:sldId id="340" r:id="rId43"/>
    <p:sldId id="354" r:id="rId44"/>
    <p:sldId id="355" r:id="rId45"/>
    <p:sldId id="360" r:id="rId46"/>
    <p:sldId id="357" r:id="rId47"/>
    <p:sldId id="361" r:id="rId48"/>
    <p:sldId id="358" r:id="rId49"/>
    <p:sldId id="512" r:id="rId50"/>
    <p:sldId id="513" r:id="rId51"/>
    <p:sldId id="258" r:id="rId52"/>
    <p:sldId id="257" r:id="rId53"/>
    <p:sldId id="259" r:id="rId54"/>
    <p:sldId id="261" r:id="rId55"/>
    <p:sldId id="262" r:id="rId56"/>
    <p:sldId id="271" r:id="rId57"/>
    <p:sldId id="514" r:id="rId58"/>
    <p:sldId id="273" r:id="rId59"/>
    <p:sldId id="515" r:id="rId60"/>
    <p:sldId id="5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81"/>
    <p:restoredTop sz="94640"/>
  </p:normalViewPr>
  <p:slideViewPr>
    <p:cSldViewPr snapToGrid="0" snapToObjects="1">
      <p:cViewPr varScale="1">
        <p:scale>
          <a:sx n="134" d="100"/>
          <a:sy n="134" d="100"/>
        </p:scale>
        <p:origin x="216" y="202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158B5-9C07-9B4A-BA21-AC713640B410}" type="datetimeFigureOut">
              <a:rPr lang="en-US" smtClean="0"/>
              <a:t>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C43C1-367B-DC45-9D45-DD80A75CA93C}" type="slidenum">
              <a:rPr lang="en-US" smtClean="0"/>
              <a:t>‹#›</a:t>
            </a:fld>
            <a:endParaRPr lang="en-US"/>
          </a:p>
        </p:txBody>
      </p:sp>
    </p:spTree>
    <p:extLst>
      <p:ext uri="{BB962C8B-B14F-4D97-AF65-F5344CB8AC3E}">
        <p14:creationId xmlns:p14="http://schemas.microsoft.com/office/powerpoint/2010/main" val="336454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1</a:t>
            </a:fld>
            <a:endParaRPr lang="en-GB"/>
          </a:p>
        </p:txBody>
      </p:sp>
    </p:spTree>
    <p:extLst>
      <p:ext uri="{BB962C8B-B14F-4D97-AF65-F5344CB8AC3E}">
        <p14:creationId xmlns:p14="http://schemas.microsoft.com/office/powerpoint/2010/main" val="34394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38</a:t>
            </a:fld>
            <a:endParaRPr lang="en-US"/>
          </a:p>
        </p:txBody>
      </p:sp>
    </p:spTree>
    <p:extLst>
      <p:ext uri="{BB962C8B-B14F-4D97-AF65-F5344CB8AC3E}">
        <p14:creationId xmlns:p14="http://schemas.microsoft.com/office/powerpoint/2010/main" val="163542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41</a:t>
            </a:fld>
            <a:endParaRPr lang="en-US"/>
          </a:p>
        </p:txBody>
      </p:sp>
    </p:spTree>
    <p:extLst>
      <p:ext uri="{BB962C8B-B14F-4D97-AF65-F5344CB8AC3E}">
        <p14:creationId xmlns:p14="http://schemas.microsoft.com/office/powerpoint/2010/main" val="111122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798C7-9620-5C41-BFA8-CF802F11746E}" type="slidenum">
              <a:rPr lang="en-US" smtClean="0"/>
              <a:t>43</a:t>
            </a:fld>
            <a:endParaRPr lang="en-US"/>
          </a:p>
        </p:txBody>
      </p:sp>
    </p:spTree>
    <p:extLst>
      <p:ext uri="{BB962C8B-B14F-4D97-AF65-F5344CB8AC3E}">
        <p14:creationId xmlns:p14="http://schemas.microsoft.com/office/powerpoint/2010/main" val="1237946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3EF798C7-9620-5C41-BFA8-CF802F11746E}" type="slidenum">
              <a:rPr lang="en-US" smtClean="0"/>
              <a:t>46</a:t>
            </a:fld>
            <a:endParaRPr lang="en-US"/>
          </a:p>
        </p:txBody>
      </p:sp>
    </p:spTree>
    <p:extLst>
      <p:ext uri="{BB962C8B-B14F-4D97-AF65-F5344CB8AC3E}">
        <p14:creationId xmlns:p14="http://schemas.microsoft.com/office/powerpoint/2010/main" val="180966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49</a:t>
            </a:fld>
            <a:endParaRPr lang="en-GB"/>
          </a:p>
        </p:txBody>
      </p:sp>
    </p:spTree>
    <p:extLst>
      <p:ext uri="{BB962C8B-B14F-4D97-AF65-F5344CB8AC3E}">
        <p14:creationId xmlns:p14="http://schemas.microsoft.com/office/powerpoint/2010/main" val="184339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50</a:t>
            </a:fld>
            <a:endParaRPr lang="en-GB"/>
          </a:p>
        </p:txBody>
      </p:sp>
    </p:spTree>
    <p:extLst>
      <p:ext uri="{BB962C8B-B14F-4D97-AF65-F5344CB8AC3E}">
        <p14:creationId xmlns:p14="http://schemas.microsoft.com/office/powerpoint/2010/main" val="25810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51</a:t>
            </a:fld>
            <a:endParaRPr lang="en-GB"/>
          </a:p>
        </p:txBody>
      </p:sp>
    </p:spTree>
    <p:extLst>
      <p:ext uri="{BB962C8B-B14F-4D97-AF65-F5344CB8AC3E}">
        <p14:creationId xmlns:p14="http://schemas.microsoft.com/office/powerpoint/2010/main" val="3389229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52</a:t>
            </a:fld>
            <a:endParaRPr lang="en-GB"/>
          </a:p>
        </p:txBody>
      </p:sp>
    </p:spTree>
    <p:extLst>
      <p:ext uri="{BB962C8B-B14F-4D97-AF65-F5344CB8AC3E}">
        <p14:creationId xmlns:p14="http://schemas.microsoft.com/office/powerpoint/2010/main" val="138330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53</a:t>
            </a:fld>
            <a:endParaRPr lang="en-GB"/>
          </a:p>
        </p:txBody>
      </p:sp>
    </p:spTree>
    <p:extLst>
      <p:ext uri="{BB962C8B-B14F-4D97-AF65-F5344CB8AC3E}">
        <p14:creationId xmlns:p14="http://schemas.microsoft.com/office/powerpoint/2010/main" val="417763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54</a:t>
            </a:fld>
            <a:endParaRPr lang="en-GB"/>
          </a:p>
        </p:txBody>
      </p:sp>
    </p:spTree>
    <p:extLst>
      <p:ext uri="{BB962C8B-B14F-4D97-AF65-F5344CB8AC3E}">
        <p14:creationId xmlns:p14="http://schemas.microsoft.com/office/powerpoint/2010/main" val="110953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9</a:t>
            </a:fld>
            <a:endParaRPr lang="en-GB"/>
          </a:p>
        </p:txBody>
      </p:sp>
    </p:spTree>
    <p:extLst>
      <p:ext uri="{BB962C8B-B14F-4D97-AF65-F5344CB8AC3E}">
        <p14:creationId xmlns:p14="http://schemas.microsoft.com/office/powerpoint/2010/main" val="229991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55</a:t>
            </a:fld>
            <a:endParaRPr lang="en-GB"/>
          </a:p>
        </p:txBody>
      </p:sp>
    </p:spTree>
    <p:extLst>
      <p:ext uri="{BB962C8B-B14F-4D97-AF65-F5344CB8AC3E}">
        <p14:creationId xmlns:p14="http://schemas.microsoft.com/office/powerpoint/2010/main" val="319684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56</a:t>
            </a:fld>
            <a:endParaRPr lang="en-GB"/>
          </a:p>
        </p:txBody>
      </p:sp>
    </p:spTree>
    <p:extLst>
      <p:ext uri="{BB962C8B-B14F-4D97-AF65-F5344CB8AC3E}">
        <p14:creationId xmlns:p14="http://schemas.microsoft.com/office/powerpoint/2010/main" val="1291113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57</a:t>
            </a:fld>
            <a:endParaRPr lang="en-GB"/>
          </a:p>
        </p:txBody>
      </p:sp>
    </p:spTree>
    <p:extLst>
      <p:ext uri="{BB962C8B-B14F-4D97-AF65-F5344CB8AC3E}">
        <p14:creationId xmlns:p14="http://schemas.microsoft.com/office/powerpoint/2010/main" val="2619208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58</a:t>
            </a:fld>
            <a:endParaRPr lang="en-GB"/>
          </a:p>
        </p:txBody>
      </p:sp>
    </p:spTree>
    <p:extLst>
      <p:ext uri="{BB962C8B-B14F-4D97-AF65-F5344CB8AC3E}">
        <p14:creationId xmlns:p14="http://schemas.microsoft.com/office/powerpoint/2010/main" val="187321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59</a:t>
            </a:fld>
            <a:endParaRPr lang="en-GB"/>
          </a:p>
        </p:txBody>
      </p:sp>
    </p:spTree>
    <p:extLst>
      <p:ext uri="{BB962C8B-B14F-4D97-AF65-F5344CB8AC3E}">
        <p14:creationId xmlns:p14="http://schemas.microsoft.com/office/powerpoint/2010/main" val="4114272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D9C3EC-036D-405A-B333-C9CBBA09479C}" type="slidenum">
              <a:rPr lang="en-GB" smtClean="0"/>
              <a:t>60</a:t>
            </a:fld>
            <a:endParaRPr lang="en-GB"/>
          </a:p>
        </p:txBody>
      </p:sp>
    </p:spTree>
    <p:extLst>
      <p:ext uri="{BB962C8B-B14F-4D97-AF65-F5344CB8AC3E}">
        <p14:creationId xmlns:p14="http://schemas.microsoft.com/office/powerpoint/2010/main" val="393598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B0669E-028E-45BC-A14C-B0456D662FC5}" type="slidenum">
              <a:rPr lang="en-AU" smtClean="0"/>
              <a:pPr/>
              <a:t>11</a:t>
            </a:fld>
            <a:endParaRPr lang="en-AU"/>
          </a:p>
        </p:txBody>
      </p:sp>
    </p:spTree>
    <p:extLst>
      <p:ext uri="{BB962C8B-B14F-4D97-AF65-F5344CB8AC3E}">
        <p14:creationId xmlns:p14="http://schemas.microsoft.com/office/powerpoint/2010/main" val="390840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B0669E-028E-45BC-A14C-B0456D662FC5}" type="slidenum">
              <a:rPr lang="en-AU" smtClean="0"/>
              <a:pPr/>
              <a:t>12</a:t>
            </a:fld>
            <a:endParaRPr lang="en-AU"/>
          </a:p>
        </p:txBody>
      </p:sp>
    </p:spTree>
    <p:extLst>
      <p:ext uri="{BB962C8B-B14F-4D97-AF65-F5344CB8AC3E}">
        <p14:creationId xmlns:p14="http://schemas.microsoft.com/office/powerpoint/2010/main" val="9712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So what is VER?</a:t>
            </a:r>
          </a:p>
        </p:txBody>
      </p:sp>
      <p:sp>
        <p:nvSpPr>
          <p:cNvPr id="4" name="Slide Number Placeholder 3"/>
          <p:cNvSpPr>
            <a:spLocks noGrp="1"/>
          </p:cNvSpPr>
          <p:nvPr>
            <p:ph type="sldNum" sz="quarter" idx="5"/>
          </p:nvPr>
        </p:nvSpPr>
        <p:spPr/>
        <p:txBody>
          <a:bodyPr/>
          <a:lstStyle/>
          <a:p>
            <a:pPr>
              <a:defRPr/>
            </a:pPr>
            <a:fld id="{4FC4E9E5-759A-4F0D-B032-D4B022717355}" type="slidenum">
              <a:rPr lang="en-US" smtClean="0"/>
              <a:pPr>
                <a:defRPr/>
              </a:pPr>
              <a:t>16</a:t>
            </a:fld>
            <a:endParaRPr lang="en-US"/>
          </a:p>
        </p:txBody>
      </p:sp>
    </p:spTree>
    <p:extLst>
      <p:ext uri="{BB962C8B-B14F-4D97-AF65-F5344CB8AC3E}">
        <p14:creationId xmlns:p14="http://schemas.microsoft.com/office/powerpoint/2010/main" val="225674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B0669E-028E-45BC-A14C-B0456D662FC5}" type="slidenum">
              <a:rPr lang="en-AU" smtClean="0"/>
              <a:pPr/>
              <a:t>19</a:t>
            </a:fld>
            <a:endParaRPr lang="en-AU"/>
          </a:p>
        </p:txBody>
      </p:sp>
    </p:spTree>
    <p:extLst>
      <p:ext uri="{BB962C8B-B14F-4D97-AF65-F5344CB8AC3E}">
        <p14:creationId xmlns:p14="http://schemas.microsoft.com/office/powerpoint/2010/main" val="182589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30</a:t>
            </a:fld>
            <a:endParaRPr lang="en-US"/>
          </a:p>
        </p:txBody>
      </p:sp>
    </p:spTree>
    <p:extLst>
      <p:ext uri="{BB962C8B-B14F-4D97-AF65-F5344CB8AC3E}">
        <p14:creationId xmlns:p14="http://schemas.microsoft.com/office/powerpoint/2010/main" val="189692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31</a:t>
            </a:fld>
            <a:endParaRPr lang="en-US"/>
          </a:p>
        </p:txBody>
      </p:sp>
    </p:spTree>
    <p:extLst>
      <p:ext uri="{BB962C8B-B14F-4D97-AF65-F5344CB8AC3E}">
        <p14:creationId xmlns:p14="http://schemas.microsoft.com/office/powerpoint/2010/main" val="345812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798C7-9620-5C41-BFA8-CF802F11746E}" type="slidenum">
              <a:rPr lang="en-US" smtClean="0"/>
              <a:t>33</a:t>
            </a:fld>
            <a:endParaRPr lang="en-US"/>
          </a:p>
        </p:txBody>
      </p:sp>
    </p:spTree>
    <p:extLst>
      <p:ext uri="{BB962C8B-B14F-4D97-AF65-F5344CB8AC3E}">
        <p14:creationId xmlns:p14="http://schemas.microsoft.com/office/powerpoint/2010/main" val="129636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6B02-E338-3B4F-80BB-721BF7C92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183D84-3A98-B74F-82E1-8E2B7DCFB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D7C7D-632C-DE40-BFA4-F8AE2894D119}"/>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5" name="Footer Placeholder 4">
            <a:extLst>
              <a:ext uri="{FF2B5EF4-FFF2-40B4-BE49-F238E27FC236}">
                <a16:creationId xmlns:a16="http://schemas.microsoft.com/office/drawing/2014/main" id="{EB6F7EBC-5473-6E4F-9224-C926553EE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3ACED-8C61-9640-8272-B3F750347B05}"/>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173412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DA75-ACF4-844D-A939-F4016D43E4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189F85-8259-7346-81AD-AF153F9649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5539A-AB80-AB4A-8DF8-CFD80E379D1D}"/>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5" name="Footer Placeholder 4">
            <a:extLst>
              <a:ext uri="{FF2B5EF4-FFF2-40B4-BE49-F238E27FC236}">
                <a16:creationId xmlns:a16="http://schemas.microsoft.com/office/drawing/2014/main" id="{5F405624-1AA5-E844-A7F5-865234FDF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452D5-838E-2749-831D-D0164409E4C2}"/>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424062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80F292-7F2E-E944-A5D6-7C12BB8DFE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2389A1-9AE5-FE4F-A2D3-C3CF51A8D0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107A8-0AB7-D74B-A339-3917ADCFBA8A}"/>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5" name="Footer Placeholder 4">
            <a:extLst>
              <a:ext uri="{FF2B5EF4-FFF2-40B4-BE49-F238E27FC236}">
                <a16:creationId xmlns:a16="http://schemas.microsoft.com/office/drawing/2014/main" id="{86A260F9-88F6-6B42-8648-27B70072C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E6D66-A2D2-6748-A8E5-5EC6BFE51C68}"/>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409859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75569" y="188914"/>
            <a:ext cx="8284633" cy="720725"/>
          </a:xfrm>
        </p:spPr>
        <p:txBody>
          <a:bodyPr/>
          <a:lstStyle/>
          <a:p>
            <a:r>
              <a:rPr lang="en-US"/>
              <a:t>Click to edit Master title style</a:t>
            </a:r>
          </a:p>
        </p:txBody>
      </p:sp>
      <p:sp>
        <p:nvSpPr>
          <p:cNvPr id="3" name="Content Placeholder 2"/>
          <p:cNvSpPr>
            <a:spLocks noGrp="1"/>
          </p:cNvSpPr>
          <p:nvPr>
            <p:ph sz="half" idx="1"/>
          </p:nvPr>
        </p:nvSpPr>
        <p:spPr>
          <a:xfrm>
            <a:off x="3498853" y="1700213"/>
            <a:ext cx="40767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8751" y="1700213"/>
            <a:ext cx="4078816"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391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half 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5" y="363638"/>
            <a:ext cx="2869217" cy="767365"/>
          </a:xfrm>
          <a:prstGeom prst="rect">
            <a:avLst/>
          </a:prstGeom>
        </p:spPr>
      </p:pic>
      <p:sp>
        <p:nvSpPr>
          <p:cNvPr id="7" name="Freeform 6"/>
          <p:cNvSpPr/>
          <p:nvPr userDrawn="1"/>
        </p:nvSpPr>
        <p:spPr>
          <a:xfrm>
            <a:off x="8451057" y="393442"/>
            <a:ext cx="452985" cy="757543"/>
          </a:xfrm>
          <a:custGeom>
            <a:avLst/>
            <a:gdLst>
              <a:gd name="connsiteX0" fmla="*/ 0 w 1263650"/>
              <a:gd name="connsiteY0" fmla="*/ 0 h 2155825"/>
              <a:gd name="connsiteX1" fmla="*/ 0 w 1263650"/>
              <a:gd name="connsiteY1" fmla="*/ 2155825 h 2155825"/>
              <a:gd name="connsiteX2" fmla="*/ 1263650 w 1263650"/>
              <a:gd name="connsiteY2" fmla="*/ 2155825 h 2155825"/>
            </a:gdLst>
            <a:ahLst/>
            <a:cxnLst>
              <a:cxn ang="0">
                <a:pos x="connsiteX0" y="connsiteY0"/>
              </a:cxn>
              <a:cxn ang="0">
                <a:pos x="connsiteX1" y="connsiteY1"/>
              </a:cxn>
              <a:cxn ang="0">
                <a:pos x="connsiteX2" y="connsiteY2"/>
              </a:cxn>
            </a:cxnLst>
            <a:rect l="l" t="t" r="r" b="b"/>
            <a:pathLst>
              <a:path w="1263650" h="2155825">
                <a:moveTo>
                  <a:pt x="0" y="0"/>
                </a:moveTo>
                <a:lnTo>
                  <a:pt x="0" y="2155825"/>
                </a:lnTo>
                <a:lnTo>
                  <a:pt x="1263650" y="2155825"/>
                </a:lnTo>
              </a:path>
            </a:pathLst>
          </a:custGeom>
          <a:noFill/>
          <a:ln w="6350">
            <a:solidFill>
              <a:srgbClr val="5D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8" name="Text Placeholder 32"/>
          <p:cNvSpPr>
            <a:spLocks noGrp="1"/>
          </p:cNvSpPr>
          <p:nvPr>
            <p:ph type="body" sz="quarter" idx="12" hasCustomPrompt="1"/>
          </p:nvPr>
        </p:nvSpPr>
        <p:spPr>
          <a:xfrm>
            <a:off x="8508759" y="412511"/>
            <a:ext cx="2349235" cy="669619"/>
          </a:xfrm>
        </p:spPr>
        <p:txBody>
          <a:bodyPr anchor="ctr" anchorCtr="0"/>
          <a:lstStyle>
            <a:lvl1pPr marL="0" indent="0">
              <a:buFontTx/>
              <a:buNone/>
              <a:defRPr sz="1067" b="1" i="0" spc="400" baseline="0">
                <a:latin typeface="Arial" panose="020B0604020202020204" pitchFamily="34" charset="0"/>
                <a:ea typeface="Adobe Caslon Pro" charset="0"/>
                <a:cs typeface="Adobe Caslon Pro" charset="0"/>
              </a:defRPr>
            </a:lvl1pPr>
          </a:lstStyle>
          <a:p>
            <a:pPr lvl="0"/>
            <a:r>
              <a:rPr lang="en-US" dirty="0"/>
              <a:t>INSERT NAME </a:t>
            </a:r>
            <a:br>
              <a:rPr lang="en-US" dirty="0"/>
            </a:br>
            <a:r>
              <a:rPr lang="en-US" dirty="0"/>
              <a:t>FOR AREA OF UNIVERSITY</a:t>
            </a:r>
          </a:p>
        </p:txBody>
      </p:sp>
      <p:sp>
        <p:nvSpPr>
          <p:cNvPr id="13" name="Subtitle 2"/>
          <p:cNvSpPr>
            <a:spLocks noGrp="1"/>
          </p:cNvSpPr>
          <p:nvPr>
            <p:ph type="subTitle" idx="1" hasCustomPrompt="1"/>
          </p:nvPr>
        </p:nvSpPr>
        <p:spPr>
          <a:xfrm>
            <a:off x="792875" y="3307072"/>
            <a:ext cx="5207115" cy="2810227"/>
          </a:xfrm>
        </p:spPr>
        <p:txBody>
          <a:bodyPr/>
          <a:lstStyle>
            <a:lvl1pPr marL="0" indent="0" algn="l">
              <a:lnSpc>
                <a:spcPct val="120000"/>
              </a:lnSpc>
              <a:spcBef>
                <a:spcPts val="0"/>
              </a:spcBef>
              <a:buNone/>
              <a:defRPr sz="2400" b="0" i="0" baseline="0">
                <a:solidFill>
                  <a:schemeClr val="tx1"/>
                </a:solidFill>
                <a:latin typeface="Arial" panose="020B0604020202020204" pitchFamily="34" charset="0"/>
                <a:ea typeface="Frutiger 55 Roman" charset="0"/>
                <a:cs typeface="Frutiger 55 Roman" charset="0"/>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noProof="0" dirty="0"/>
              <a:t>Click to add subtitle </a:t>
            </a:r>
            <a:endParaRPr lang="en-GB" noProof="0" dirty="0"/>
          </a:p>
        </p:txBody>
      </p:sp>
      <p:sp>
        <p:nvSpPr>
          <p:cNvPr id="14" name="Title 1"/>
          <p:cNvSpPr>
            <a:spLocks noGrp="1"/>
          </p:cNvSpPr>
          <p:nvPr>
            <p:ph type="title" hasCustomPrompt="1"/>
          </p:nvPr>
        </p:nvSpPr>
        <p:spPr>
          <a:xfrm>
            <a:off x="736509" y="2074335"/>
            <a:ext cx="5263480" cy="1212756"/>
          </a:xfrm>
        </p:spPr>
        <p:txBody>
          <a:bodyPr/>
          <a:lstStyle>
            <a:lvl1pPr>
              <a:defRPr sz="3733"/>
            </a:lvl1pPr>
          </a:lstStyle>
          <a:p>
            <a:r>
              <a:rPr lang="en-US" dirty="0"/>
              <a:t>Click to add presentation title </a:t>
            </a:r>
            <a:endParaRPr lang="en-GB" dirty="0"/>
          </a:p>
        </p:txBody>
      </p:sp>
      <p:sp>
        <p:nvSpPr>
          <p:cNvPr id="15" name="Freeform 18"/>
          <p:cNvSpPr>
            <a:spLocks/>
          </p:cNvSpPr>
          <p:nvPr userDrawn="1"/>
        </p:nvSpPr>
        <p:spPr bwMode="auto">
          <a:xfrm>
            <a:off x="10608501" y="1546844"/>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16" name="Freeform 18"/>
          <p:cNvSpPr>
            <a:spLocks/>
          </p:cNvSpPr>
          <p:nvPr userDrawn="1"/>
        </p:nvSpPr>
        <p:spPr bwMode="auto">
          <a:xfrm rot="10800000">
            <a:off x="5573991" y="4230739"/>
            <a:ext cx="1583499" cy="2634091"/>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3" name="Picture Placeholder 2"/>
          <p:cNvSpPr>
            <a:spLocks noGrp="1"/>
          </p:cNvSpPr>
          <p:nvPr>
            <p:ph type="pic" sz="quarter" idx="13" hasCustomPrompt="1"/>
          </p:nvPr>
        </p:nvSpPr>
        <p:spPr>
          <a:xfrm>
            <a:off x="6096001" y="2076452"/>
            <a:ext cx="5568951" cy="4260848"/>
          </a:xfrm>
        </p:spPr>
        <p:txBody>
          <a:bodyPr/>
          <a:lstStyle>
            <a:lvl1pPr marL="0" indent="0">
              <a:buNone/>
              <a:defRPr/>
            </a:lvl1pPr>
          </a:lstStyle>
          <a:p>
            <a:r>
              <a:rPr lang="en-GB" noProof="0" dirty="0"/>
              <a:t>Picture size 11.6W x 8.9H cm</a:t>
            </a:r>
            <a:endParaRPr lang="en-GB" dirty="0"/>
          </a:p>
        </p:txBody>
      </p:sp>
    </p:spTree>
    <p:extLst>
      <p:ext uri="{BB962C8B-B14F-4D97-AF65-F5344CB8AC3E}">
        <p14:creationId xmlns:p14="http://schemas.microsoft.com/office/powerpoint/2010/main" val="40351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guide id="3" pos="5511">
          <p15:clr>
            <a:srgbClr val="FBAE40"/>
          </p15:clr>
        </p15:guide>
        <p15:guide id="4" pos="249">
          <p15:clr>
            <a:srgbClr val="FBAE40"/>
          </p15:clr>
        </p15:guide>
        <p15:guide id="5" orient="horz" pos="3003">
          <p15:clr>
            <a:srgbClr val="FBAE40"/>
          </p15:clr>
        </p15:guide>
        <p15:guide id="6" orient="horz" pos="985">
          <p15:clr>
            <a:srgbClr val="FBAE40"/>
          </p15:clr>
        </p15:guide>
        <p15:guide id="7" pos="3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with half-pictu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3" y="260649"/>
            <a:ext cx="2869217" cy="575524"/>
          </a:xfrm>
          <a:prstGeom prst="rect">
            <a:avLst/>
          </a:prstGeom>
        </p:spPr>
      </p:pic>
      <p:sp>
        <p:nvSpPr>
          <p:cNvPr id="8" name="Freeform 18"/>
          <p:cNvSpPr>
            <a:spLocks/>
          </p:cNvSpPr>
          <p:nvPr userDrawn="1"/>
        </p:nvSpPr>
        <p:spPr bwMode="auto">
          <a:xfrm>
            <a:off x="10320470" y="1159424"/>
            <a:ext cx="1871532" cy="2334917"/>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10" name="Freeform 9"/>
          <p:cNvSpPr/>
          <p:nvPr userDrawn="1"/>
        </p:nvSpPr>
        <p:spPr>
          <a:xfrm>
            <a:off x="8442490" y="298518"/>
            <a:ext cx="452985" cy="568157"/>
          </a:xfrm>
          <a:custGeom>
            <a:avLst/>
            <a:gdLst>
              <a:gd name="connsiteX0" fmla="*/ 0 w 1263650"/>
              <a:gd name="connsiteY0" fmla="*/ 0 h 2155825"/>
              <a:gd name="connsiteX1" fmla="*/ 0 w 1263650"/>
              <a:gd name="connsiteY1" fmla="*/ 2155825 h 2155825"/>
              <a:gd name="connsiteX2" fmla="*/ 1263650 w 1263650"/>
              <a:gd name="connsiteY2" fmla="*/ 2155825 h 2155825"/>
            </a:gdLst>
            <a:ahLst/>
            <a:cxnLst>
              <a:cxn ang="0">
                <a:pos x="connsiteX0" y="connsiteY0"/>
              </a:cxn>
              <a:cxn ang="0">
                <a:pos x="connsiteX1" y="connsiteY1"/>
              </a:cxn>
              <a:cxn ang="0">
                <a:pos x="connsiteX2" y="connsiteY2"/>
              </a:cxn>
            </a:cxnLst>
            <a:rect l="l" t="t" r="r" b="b"/>
            <a:pathLst>
              <a:path w="1263650" h="2155825">
                <a:moveTo>
                  <a:pt x="0" y="0"/>
                </a:moveTo>
                <a:lnTo>
                  <a:pt x="0" y="2155825"/>
                </a:lnTo>
                <a:lnTo>
                  <a:pt x="1263650" y="2155825"/>
                </a:lnTo>
              </a:path>
            </a:pathLst>
          </a:custGeom>
          <a:noFill/>
          <a:ln w="6350">
            <a:solidFill>
              <a:srgbClr val="5D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14" name="Freeform 18"/>
          <p:cNvSpPr>
            <a:spLocks/>
          </p:cNvSpPr>
          <p:nvPr userDrawn="1"/>
        </p:nvSpPr>
        <p:spPr bwMode="auto">
          <a:xfrm rot="10800000">
            <a:off x="5483218" y="4523084"/>
            <a:ext cx="1871532" cy="2334917"/>
          </a:xfrm>
          <a:custGeom>
            <a:avLst/>
            <a:gdLst>
              <a:gd name="T0" fmla="*/ 0 w 1822"/>
              <a:gd name="T1" fmla="*/ 611 h 3033"/>
              <a:gd name="T2" fmla="*/ 0 w 1822"/>
              <a:gd name="T3" fmla="*/ 611 h 3033"/>
              <a:gd name="T4" fmla="*/ 1219 w 1822"/>
              <a:gd name="T5" fmla="*/ 611 h 3033"/>
              <a:gd name="T6" fmla="*/ 1219 w 1822"/>
              <a:gd name="T7" fmla="*/ 3033 h 3033"/>
              <a:gd name="T8" fmla="*/ 1822 w 1822"/>
              <a:gd name="T9" fmla="*/ 3033 h 3033"/>
              <a:gd name="T10" fmla="*/ 1822 w 1822"/>
              <a:gd name="T11" fmla="*/ 611 h 3033"/>
              <a:gd name="T12" fmla="*/ 1822 w 1822"/>
              <a:gd name="T13" fmla="*/ 30 h 3033"/>
              <a:gd name="T14" fmla="*/ 1822 w 1822"/>
              <a:gd name="T15" fmla="*/ 0 h 3033"/>
              <a:gd name="T16" fmla="*/ 0 w 1822"/>
              <a:gd name="T17" fmla="*/ 0 h 3033"/>
              <a:gd name="T18" fmla="*/ 0 w 1822"/>
              <a:gd name="T19" fmla="*/ 611 h 3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2" h="3033">
                <a:moveTo>
                  <a:pt x="0" y="611"/>
                </a:moveTo>
                <a:lnTo>
                  <a:pt x="0" y="611"/>
                </a:lnTo>
                <a:lnTo>
                  <a:pt x="1219" y="611"/>
                </a:lnTo>
                <a:lnTo>
                  <a:pt x="1219" y="3033"/>
                </a:lnTo>
                <a:lnTo>
                  <a:pt x="1822" y="3033"/>
                </a:lnTo>
                <a:lnTo>
                  <a:pt x="1822" y="611"/>
                </a:lnTo>
                <a:lnTo>
                  <a:pt x="1822" y="30"/>
                </a:lnTo>
                <a:lnTo>
                  <a:pt x="1822" y="0"/>
                </a:lnTo>
                <a:lnTo>
                  <a:pt x="0" y="0"/>
                </a:lnTo>
                <a:lnTo>
                  <a:pt x="0" y="611"/>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1467"/>
          </a:p>
        </p:txBody>
      </p:sp>
      <p:sp>
        <p:nvSpPr>
          <p:cNvPr id="33" name="Text Placeholder 32"/>
          <p:cNvSpPr>
            <a:spLocks noGrp="1"/>
          </p:cNvSpPr>
          <p:nvPr>
            <p:ph type="body" sz="quarter" idx="12" hasCustomPrompt="1"/>
          </p:nvPr>
        </p:nvSpPr>
        <p:spPr>
          <a:xfrm>
            <a:off x="8500191" y="312819"/>
            <a:ext cx="2349235" cy="502215"/>
          </a:xfrm>
        </p:spPr>
        <p:txBody>
          <a:bodyPr anchor="ctr" anchorCtr="0"/>
          <a:lstStyle>
            <a:lvl1pPr marL="0" indent="0">
              <a:spcBef>
                <a:spcPts val="0"/>
              </a:spcBef>
              <a:buFontTx/>
              <a:buNone/>
              <a:defRPr sz="1067" b="1" i="0" spc="400" baseline="0">
                <a:latin typeface="Arial" panose="020B0604020202020204" pitchFamily="34" charset="0"/>
                <a:ea typeface="Adobe Caslon Pro" charset="0"/>
                <a:cs typeface="Adobe Caslon Pro" charset="0"/>
              </a:defRPr>
            </a:lvl1pPr>
          </a:lstStyle>
          <a:p>
            <a:pPr lvl="0"/>
            <a:r>
              <a:rPr lang="en-US" dirty="0"/>
              <a:t>INSERT NAME </a:t>
            </a:r>
            <a:br>
              <a:rPr lang="en-US" dirty="0"/>
            </a:br>
            <a:r>
              <a:rPr lang="en-US" dirty="0"/>
              <a:t>FOR AREA OF UNIVERSITY</a:t>
            </a:r>
          </a:p>
        </p:txBody>
      </p:sp>
      <p:sp>
        <p:nvSpPr>
          <p:cNvPr id="12" name="Subtitle 2"/>
          <p:cNvSpPr>
            <a:spLocks noGrp="1"/>
          </p:cNvSpPr>
          <p:nvPr>
            <p:ph type="subTitle" idx="10" hasCustomPrompt="1"/>
          </p:nvPr>
        </p:nvSpPr>
        <p:spPr>
          <a:xfrm>
            <a:off x="594961" y="2852936"/>
            <a:ext cx="5360423" cy="1028891"/>
          </a:xfrm>
        </p:spPr>
        <p:txBody>
          <a:bodyPr anchor="t"/>
          <a:lstStyle>
            <a:lvl1pPr marL="0" indent="0" algn="l">
              <a:lnSpc>
                <a:spcPct val="100000"/>
              </a:lnSpc>
              <a:spcBef>
                <a:spcPts val="0"/>
              </a:spcBef>
              <a:buNone/>
              <a:defRPr sz="3200">
                <a:solidFill>
                  <a:schemeClr val="tx1"/>
                </a:solidFill>
                <a:latin typeface="+mn-lt"/>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noProof="0" dirty="0"/>
              <a:t>Click to add subtitle </a:t>
            </a:r>
          </a:p>
        </p:txBody>
      </p:sp>
      <p:sp>
        <p:nvSpPr>
          <p:cNvPr id="5" name="Title 4"/>
          <p:cNvSpPr>
            <a:spLocks noGrp="1"/>
          </p:cNvSpPr>
          <p:nvPr>
            <p:ph type="title" hasCustomPrompt="1"/>
          </p:nvPr>
        </p:nvSpPr>
        <p:spPr>
          <a:xfrm>
            <a:off x="581520" y="1510049"/>
            <a:ext cx="5514480" cy="1270880"/>
          </a:xfrm>
        </p:spPr>
        <p:txBody>
          <a:bodyPr anchor="ctr"/>
          <a:lstStyle>
            <a:lvl1pPr>
              <a:defRPr baseline="0">
                <a:latin typeface="+mj-lt"/>
              </a:defRPr>
            </a:lvl1pPr>
          </a:lstStyle>
          <a:p>
            <a:r>
              <a:rPr lang="en-US" dirty="0"/>
              <a:t>Click to add presentation title</a:t>
            </a:r>
            <a:endParaRPr lang="en-GB" dirty="0"/>
          </a:p>
        </p:txBody>
      </p:sp>
      <p:sp>
        <p:nvSpPr>
          <p:cNvPr id="3" name="Picture Placeholder 2"/>
          <p:cNvSpPr>
            <a:spLocks noGrp="1"/>
          </p:cNvSpPr>
          <p:nvPr>
            <p:ph type="pic" sz="quarter" idx="13" hasCustomPrompt="1"/>
          </p:nvPr>
        </p:nvSpPr>
        <p:spPr>
          <a:xfrm>
            <a:off x="6096000" y="1628777"/>
            <a:ext cx="5471584" cy="4752975"/>
          </a:xfrm>
        </p:spPr>
        <p:txBody>
          <a:bodyPr/>
          <a:lstStyle>
            <a:lvl1pPr marL="0" marR="0" indent="0" algn="l" defTabSz="1219170" rtl="0" eaLnBrk="1" fontAlgn="base" latinLnBrk="0" hangingPunct="1">
              <a:lnSpc>
                <a:spcPct val="100000"/>
              </a:lnSpc>
              <a:spcBef>
                <a:spcPct val="20000"/>
              </a:spcBef>
              <a:spcAft>
                <a:spcPct val="0"/>
              </a:spcAft>
              <a:buClr>
                <a:schemeClr val="tx1"/>
              </a:buClr>
              <a:buSzTx/>
              <a:buFont typeface="Trebuchet MS" pitchFamily="34" charset="0"/>
              <a:buNone/>
              <a:tabLst/>
              <a:defRPr/>
            </a:lvl1pPr>
          </a:lstStyle>
          <a:p>
            <a:pPr marL="0" marR="0" lvl="0" indent="0" algn="l" defTabSz="1219170" rtl="0" eaLnBrk="1" fontAlgn="base" latinLnBrk="0" hangingPunct="1">
              <a:lnSpc>
                <a:spcPct val="100000"/>
              </a:lnSpc>
              <a:spcBef>
                <a:spcPct val="20000"/>
              </a:spcBef>
              <a:spcAft>
                <a:spcPct val="0"/>
              </a:spcAft>
              <a:buClr>
                <a:schemeClr val="tx1"/>
              </a:buClr>
              <a:buSzTx/>
              <a:buFont typeface="Trebuchet MS" pitchFamily="34" charset="0"/>
              <a:buNone/>
              <a:tabLst/>
              <a:defRPr/>
            </a:pPr>
            <a:r>
              <a:rPr lang="en-GB" noProof="0" dirty="0"/>
              <a:t>Picture size 13.2H x 11.4W cm   </a:t>
            </a:r>
          </a:p>
          <a:p>
            <a:endParaRPr lang="en-GB" dirty="0"/>
          </a:p>
        </p:txBody>
      </p:sp>
    </p:spTree>
    <p:extLst>
      <p:ext uri="{BB962C8B-B14F-4D97-AF65-F5344CB8AC3E}">
        <p14:creationId xmlns:p14="http://schemas.microsoft.com/office/powerpoint/2010/main" val="72035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026">
          <p15:clr>
            <a:srgbClr val="FBAE40"/>
          </p15:clr>
        </p15:guide>
        <p15:guide id="2" pos="2880">
          <p15:clr>
            <a:srgbClr val="FBAE40"/>
          </p15:clr>
        </p15:guide>
        <p15:guide id="3" pos="5465">
          <p15:clr>
            <a:srgbClr val="FBAE40"/>
          </p15:clr>
        </p15:guide>
        <p15:guide id="4" pos="340">
          <p15:clr>
            <a:srgbClr val="FBAE40"/>
          </p15:clr>
        </p15:guide>
        <p15:guide id="5" orient="horz" pos="40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F994-974F-2841-A723-46E4BB15E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0046C8-1BDA-CB4F-8511-A49C22B3BD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5111F-29A3-0D46-82CC-CABAF93B50B1}"/>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5" name="Footer Placeholder 4">
            <a:extLst>
              <a:ext uri="{FF2B5EF4-FFF2-40B4-BE49-F238E27FC236}">
                <a16:creationId xmlns:a16="http://schemas.microsoft.com/office/drawing/2014/main" id="{46189E42-EA7C-1848-B666-6EE291320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721B-AA67-CD4D-A928-FF4B10050714}"/>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146210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410-C990-F148-9D15-6F49EF8360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8799A-3B88-D647-9B57-85EC86AB5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7356A5-1C30-254C-BBEC-BE8DC667799A}"/>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5" name="Footer Placeholder 4">
            <a:extLst>
              <a:ext uri="{FF2B5EF4-FFF2-40B4-BE49-F238E27FC236}">
                <a16:creationId xmlns:a16="http://schemas.microsoft.com/office/drawing/2014/main" id="{0A9DFDC7-607A-1F48-8050-F6C22823C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6F9E7-9E15-B442-B8BD-ED1FB07FF414}"/>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41459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C4F3-726C-6D4C-A8CA-926AED071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0601F6-31EB-9F4F-8015-39BC295C63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C89F8A-6061-5941-AE8D-3B15C94F77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D1E44F-692C-034E-8EFA-A8E5E4B8F47D}"/>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6" name="Footer Placeholder 5">
            <a:extLst>
              <a:ext uri="{FF2B5EF4-FFF2-40B4-BE49-F238E27FC236}">
                <a16:creationId xmlns:a16="http://schemas.microsoft.com/office/drawing/2014/main" id="{62A78843-0295-B844-9092-2212E6F42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EF58A-FADC-574F-8B88-2AC11600F3E1}"/>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182402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98EC-29AB-4044-9BC8-3A29A0651D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80F87-59F9-0549-A600-9029AAE38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179739-0D64-BD4A-AB23-3E99F05F02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835DC5-400C-B24E-AEE8-B52F5519F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6CF496-7797-8043-BCB0-4BB71D835B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9C911-4D4C-7D4E-85A6-125CB8DB2663}"/>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8" name="Footer Placeholder 7">
            <a:extLst>
              <a:ext uri="{FF2B5EF4-FFF2-40B4-BE49-F238E27FC236}">
                <a16:creationId xmlns:a16="http://schemas.microsoft.com/office/drawing/2014/main" id="{CBD4DD58-6B53-1345-9E24-FFA5D7A5C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5880DF-7404-C540-A14B-65C0F9A3BACC}"/>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169198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B46E-D039-A84E-8B93-7961B490FA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7B944-AEE9-2343-A67C-483FAA77E99A}"/>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4" name="Footer Placeholder 3">
            <a:extLst>
              <a:ext uri="{FF2B5EF4-FFF2-40B4-BE49-F238E27FC236}">
                <a16:creationId xmlns:a16="http://schemas.microsoft.com/office/drawing/2014/main" id="{747ABA54-9AF8-C048-A91D-DBB76F3875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9341B-5DC9-2E47-A0F4-98A682C0D485}"/>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339188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92BBF-BA12-BA40-9AD3-9816E098FBE2}"/>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3" name="Footer Placeholder 2">
            <a:extLst>
              <a:ext uri="{FF2B5EF4-FFF2-40B4-BE49-F238E27FC236}">
                <a16:creationId xmlns:a16="http://schemas.microsoft.com/office/drawing/2014/main" id="{9F580824-86FD-4A48-843A-7B22D34D1B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7C4616-15EF-6747-AC3A-B29E10EC44F4}"/>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371124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DB85-C382-9B44-ABA8-FF5A32962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138157-840D-2F40-848D-494709E6D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2160A-7D00-5D43-9813-7E4123949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8A030E-7803-A644-8C62-7B284395773E}"/>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6" name="Footer Placeholder 5">
            <a:extLst>
              <a:ext uri="{FF2B5EF4-FFF2-40B4-BE49-F238E27FC236}">
                <a16:creationId xmlns:a16="http://schemas.microsoft.com/office/drawing/2014/main" id="{CFD24122-E30A-AD46-97D6-F873F04CF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24F0-18F5-E545-BC04-64AD4F3B4D2D}"/>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31346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2534-1303-3A48-8C59-301238888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FC723-C90C-DC46-AE58-CF71410A5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731B55-F0FC-0546-A9EA-A1D3BFDC7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C07023-CE1C-BC4E-99B2-FF32F8FFE73B}"/>
              </a:ext>
            </a:extLst>
          </p:cNvPr>
          <p:cNvSpPr>
            <a:spLocks noGrp="1"/>
          </p:cNvSpPr>
          <p:nvPr>
            <p:ph type="dt" sz="half" idx="10"/>
          </p:nvPr>
        </p:nvSpPr>
        <p:spPr/>
        <p:txBody>
          <a:bodyPr/>
          <a:lstStyle/>
          <a:p>
            <a:fld id="{DE3BB253-F2A3-9648-97DE-311A0BF50D8F}" type="datetimeFigureOut">
              <a:rPr lang="en-US" smtClean="0"/>
              <a:t>9/20/18</a:t>
            </a:fld>
            <a:endParaRPr lang="en-US"/>
          </a:p>
        </p:txBody>
      </p:sp>
      <p:sp>
        <p:nvSpPr>
          <p:cNvPr id="6" name="Footer Placeholder 5">
            <a:extLst>
              <a:ext uri="{FF2B5EF4-FFF2-40B4-BE49-F238E27FC236}">
                <a16:creationId xmlns:a16="http://schemas.microsoft.com/office/drawing/2014/main" id="{A243097A-123C-364D-85C7-AD670A093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CAD58-8D8F-9A4B-A847-997535FD73C4}"/>
              </a:ext>
            </a:extLst>
          </p:cNvPr>
          <p:cNvSpPr>
            <a:spLocks noGrp="1"/>
          </p:cNvSpPr>
          <p:nvPr>
            <p:ph type="sldNum" sz="quarter" idx="12"/>
          </p:nvPr>
        </p:nvSpPr>
        <p:spPr/>
        <p:txBody>
          <a:bodyPr/>
          <a:lstStyle/>
          <a:p>
            <a:fld id="{310EE70D-148C-4A4A-8539-D39592AE2C2A}" type="slidenum">
              <a:rPr lang="en-US" smtClean="0"/>
              <a:t>‹#›</a:t>
            </a:fld>
            <a:endParaRPr lang="en-US"/>
          </a:p>
        </p:txBody>
      </p:sp>
    </p:spTree>
    <p:extLst>
      <p:ext uri="{BB962C8B-B14F-4D97-AF65-F5344CB8AC3E}">
        <p14:creationId xmlns:p14="http://schemas.microsoft.com/office/powerpoint/2010/main" val="291650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32ADA-D1B7-D048-B6EF-F9AA9F150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8B709-FB14-294C-A3BA-42100175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9AE0C-A9D0-374B-ADF3-ED1EFABF1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BB253-F2A3-9648-97DE-311A0BF50D8F}" type="datetimeFigureOut">
              <a:rPr lang="en-US" smtClean="0"/>
              <a:t>9/20/18</a:t>
            </a:fld>
            <a:endParaRPr lang="en-US"/>
          </a:p>
        </p:txBody>
      </p:sp>
      <p:sp>
        <p:nvSpPr>
          <p:cNvPr id="5" name="Footer Placeholder 4">
            <a:extLst>
              <a:ext uri="{FF2B5EF4-FFF2-40B4-BE49-F238E27FC236}">
                <a16:creationId xmlns:a16="http://schemas.microsoft.com/office/drawing/2014/main" id="{FD947F04-25F3-7041-952A-E2C7F5E91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E3AF17-F1BC-5144-A0E4-86B6BD8DE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E70D-148C-4A4A-8539-D39592AE2C2A}" type="slidenum">
              <a:rPr lang="en-US" smtClean="0"/>
              <a:t>‹#›</a:t>
            </a:fld>
            <a:endParaRPr lang="en-US"/>
          </a:p>
        </p:txBody>
      </p:sp>
    </p:spTree>
    <p:extLst>
      <p:ext uri="{BB962C8B-B14F-4D97-AF65-F5344CB8AC3E}">
        <p14:creationId xmlns:p14="http://schemas.microsoft.com/office/powerpoint/2010/main" val="1208399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3" Type="http://schemas.openxmlformats.org/officeDocument/2006/relationships/image" Target="../media/image42.jpeg"/><Relationship Id="rId18" Type="http://schemas.openxmlformats.org/officeDocument/2006/relationships/image" Target="../media/image47.jpeg"/><Relationship Id="rId26" Type="http://schemas.openxmlformats.org/officeDocument/2006/relationships/image" Target="../media/image55.jpeg"/><Relationship Id="rId39" Type="http://schemas.openxmlformats.org/officeDocument/2006/relationships/image" Target="../media/image68.jpeg"/><Relationship Id="rId21" Type="http://schemas.openxmlformats.org/officeDocument/2006/relationships/image" Target="../media/image50.jpeg"/><Relationship Id="rId34" Type="http://schemas.openxmlformats.org/officeDocument/2006/relationships/image" Target="../media/image63.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4.jpeg"/><Relationship Id="rId33" Type="http://schemas.openxmlformats.org/officeDocument/2006/relationships/image" Target="../media/image62.jpeg"/><Relationship Id="rId38" Type="http://schemas.openxmlformats.org/officeDocument/2006/relationships/image" Target="../media/image67.jpeg"/><Relationship Id="rId2" Type="http://schemas.openxmlformats.org/officeDocument/2006/relationships/image" Target="../media/image31.jpeg"/><Relationship Id="rId16" Type="http://schemas.openxmlformats.org/officeDocument/2006/relationships/image" Target="../media/image45.jpeg"/><Relationship Id="rId20" Type="http://schemas.openxmlformats.org/officeDocument/2006/relationships/image" Target="../media/image49.jpeg"/><Relationship Id="rId29"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24" Type="http://schemas.openxmlformats.org/officeDocument/2006/relationships/image" Target="../media/image53.jpeg"/><Relationship Id="rId32" Type="http://schemas.openxmlformats.org/officeDocument/2006/relationships/image" Target="../media/image61.jpeg"/><Relationship Id="rId37" Type="http://schemas.openxmlformats.org/officeDocument/2006/relationships/image" Target="../media/image66.jpeg"/><Relationship Id="rId5" Type="http://schemas.openxmlformats.org/officeDocument/2006/relationships/image" Target="../media/image34.jpeg"/><Relationship Id="rId15" Type="http://schemas.openxmlformats.org/officeDocument/2006/relationships/image" Target="../media/image44.jpeg"/><Relationship Id="rId23" Type="http://schemas.openxmlformats.org/officeDocument/2006/relationships/image" Target="../media/image52.jpeg"/><Relationship Id="rId28" Type="http://schemas.openxmlformats.org/officeDocument/2006/relationships/image" Target="../media/image57.jpeg"/><Relationship Id="rId36" Type="http://schemas.openxmlformats.org/officeDocument/2006/relationships/image" Target="../media/image65.jpeg"/><Relationship Id="rId10" Type="http://schemas.openxmlformats.org/officeDocument/2006/relationships/image" Target="../media/image39.jpeg"/><Relationship Id="rId19" Type="http://schemas.openxmlformats.org/officeDocument/2006/relationships/image" Target="../media/image48.jpeg"/><Relationship Id="rId31" Type="http://schemas.openxmlformats.org/officeDocument/2006/relationships/image" Target="../media/image60.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 Id="rId22" Type="http://schemas.openxmlformats.org/officeDocument/2006/relationships/image" Target="../media/image51.jpeg"/><Relationship Id="rId27" Type="http://schemas.openxmlformats.org/officeDocument/2006/relationships/image" Target="../media/image56.jpeg"/><Relationship Id="rId30" Type="http://schemas.openxmlformats.org/officeDocument/2006/relationships/image" Target="../media/image59.jpeg"/><Relationship Id="rId35" Type="http://schemas.openxmlformats.org/officeDocument/2006/relationships/image" Target="../media/image64.jpeg"/><Relationship Id="rId8" Type="http://schemas.openxmlformats.org/officeDocument/2006/relationships/image" Target="../media/image37.jpeg"/><Relationship Id="rId3"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crsu.shinyapps.io/metainsightc/" TargetMode="External"/><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7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onlinelibrary.wiley.com/doi/10.1002/14651858.CD008646.pub2/full#CD008646-fig-0006" TargetMode="External"/><Relationship Id="rId2" Type="http://schemas.openxmlformats.org/officeDocument/2006/relationships/hyperlink" Target="https://doi.org/10.1016/j.jclinepi.2018.02.01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crsu.shinyapps.io/dta_m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rsu.shinyapps.io/dta_ma/"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mailto:moira.sim@glasgow.ac.uk" TargetMode="External"/><Relationship Id="rId4" Type="http://schemas.openxmlformats.org/officeDocument/2006/relationships/hyperlink" Target="http://www.nihrcrsu.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mailto:moira.sim@glasgow.ac.uk" TargetMode="External"/><Relationship Id="rId4" Type="http://schemas.openxmlformats.org/officeDocument/2006/relationships/hyperlink" Target="http://www.nihrcrsu.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3A3CAEB9-911A-5B4E-9498-AA45ADE7C9F3}"/>
              </a:ext>
            </a:extLst>
          </p:cNvPr>
          <p:cNvSpPr>
            <a:spLocks noGrp="1"/>
          </p:cNvSpPr>
          <p:nvPr>
            <p:ph type="subTitle" idx="1"/>
          </p:nvPr>
        </p:nvSpPr>
        <p:spPr>
          <a:xfrm>
            <a:off x="1524000" y="3443012"/>
            <a:ext cx="9144000" cy="1655762"/>
          </a:xfrm>
        </p:spPr>
        <p:txBody>
          <a:bodyPr>
            <a:normAutofit/>
          </a:bodyPr>
          <a:lstStyle/>
          <a:p>
            <a:pPr>
              <a:lnSpc>
                <a:spcPct val="110000"/>
              </a:lnSpc>
            </a:pPr>
            <a:r>
              <a:rPr lang="en-GB" sz="3600" b="1" dirty="0">
                <a:latin typeface="+mj-lt"/>
              </a:rPr>
              <a:t>the National Institute for Health Research Complex Reviews Support Unit (NIHR CRSU)</a:t>
            </a:r>
            <a:endParaRPr lang="en-US" sz="3600" dirty="0">
              <a:latin typeface="+mj-lt"/>
            </a:endParaRPr>
          </a:p>
        </p:txBody>
      </p:sp>
      <p:sp>
        <p:nvSpPr>
          <p:cNvPr id="12" name="Title 1">
            <a:extLst>
              <a:ext uri="{FF2B5EF4-FFF2-40B4-BE49-F238E27FC236}">
                <a16:creationId xmlns:a16="http://schemas.microsoft.com/office/drawing/2014/main" id="{BD5EB262-C8A1-EA48-B358-9EA59E64A88B}"/>
              </a:ext>
            </a:extLst>
          </p:cNvPr>
          <p:cNvSpPr txBox="1">
            <a:spLocks noGrp="1"/>
          </p:cNvSpPr>
          <p:nvPr>
            <p:ph type="ctrTitle"/>
          </p:nvPr>
        </p:nvSpPr>
        <p:spPr>
          <a:xfrm>
            <a:off x="1524000" y="963337"/>
            <a:ext cx="9144000"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GB" sz="3800" b="1" dirty="0"/>
              <a:t>Finding solutions to challenging and complex Cochrane reviews: </a:t>
            </a:r>
          </a:p>
        </p:txBody>
      </p:sp>
      <p:pic>
        <p:nvPicPr>
          <p:cNvPr id="14" name="Picture 13">
            <a:extLst>
              <a:ext uri="{FF2B5EF4-FFF2-40B4-BE49-F238E27FC236}">
                <a16:creationId xmlns:a16="http://schemas.microsoft.com/office/drawing/2014/main" id="{390D5877-ED27-3849-9677-3F01F493F472}"/>
              </a:ext>
            </a:extLst>
          </p:cNvPr>
          <p:cNvPicPr>
            <a:picLocks noChangeAspect="1"/>
          </p:cNvPicPr>
          <p:nvPr/>
        </p:nvPicPr>
        <p:blipFill>
          <a:blip r:embed="rId3"/>
          <a:stretch>
            <a:fillRect/>
          </a:stretch>
        </p:blipFill>
        <p:spPr>
          <a:xfrm>
            <a:off x="-13252" y="-19616"/>
            <a:ext cx="5965190" cy="960120"/>
          </a:xfrm>
          <a:prstGeom prst="rect">
            <a:avLst/>
          </a:prstGeom>
        </p:spPr>
      </p:pic>
      <p:pic>
        <p:nvPicPr>
          <p:cNvPr id="16" name="Picture 15">
            <a:extLst>
              <a:ext uri="{FF2B5EF4-FFF2-40B4-BE49-F238E27FC236}">
                <a16:creationId xmlns:a16="http://schemas.microsoft.com/office/drawing/2014/main" id="{27E426A9-7F0D-5449-9CA0-6F5094BF7BBB}"/>
              </a:ext>
            </a:extLst>
          </p:cNvPr>
          <p:cNvPicPr>
            <a:picLocks noChangeAspect="1"/>
          </p:cNvPicPr>
          <p:nvPr/>
        </p:nvPicPr>
        <p:blipFill>
          <a:blip r:embed="rId4"/>
          <a:stretch>
            <a:fillRect/>
          </a:stretch>
        </p:blipFill>
        <p:spPr>
          <a:xfrm>
            <a:off x="9500704" y="-25814"/>
            <a:ext cx="2717800" cy="1117600"/>
          </a:xfrm>
          <a:prstGeom prst="rect">
            <a:avLst/>
          </a:prstGeom>
        </p:spPr>
      </p:pic>
      <p:sp>
        <p:nvSpPr>
          <p:cNvPr id="19" name="Rectangle 18">
            <a:extLst>
              <a:ext uri="{FF2B5EF4-FFF2-40B4-BE49-F238E27FC236}">
                <a16:creationId xmlns:a16="http://schemas.microsoft.com/office/drawing/2014/main" id="{B00EE71A-E989-B149-A32E-F6D4A34B05C3}"/>
              </a:ext>
            </a:extLst>
          </p:cNvPr>
          <p:cNvSpPr/>
          <p:nvPr/>
        </p:nvSpPr>
        <p:spPr>
          <a:xfrm>
            <a:off x="159024" y="5910904"/>
            <a:ext cx="11913703" cy="830997"/>
          </a:xfrm>
          <a:prstGeom prst="rect">
            <a:avLst/>
          </a:prstGeom>
        </p:spPr>
        <p:txBody>
          <a:bodyPr wrap="square">
            <a:spAutoFit/>
          </a:bodyPr>
          <a:lstStyle/>
          <a:p>
            <a:endParaRPr lang="en-GB" sz="1600" b="1" dirty="0">
              <a:latin typeface="+mj-lt"/>
              <a:ea typeface="Calibri" panose="020F0502020204030204" pitchFamily="34" charset="0"/>
            </a:endParaRPr>
          </a:p>
          <a:p>
            <a:r>
              <a:rPr lang="en-GB" sz="1600" i="1" dirty="0">
                <a:solidFill>
                  <a:srgbClr val="333333"/>
                </a:solidFill>
                <a:latin typeface="+mj-lt"/>
                <a:ea typeface="Calibri" panose="020F0502020204030204" pitchFamily="34" charset="0"/>
              </a:rPr>
              <a:t>Department of Health Disclaimer: </a:t>
            </a:r>
            <a:br>
              <a:rPr lang="en-GB" sz="1600" i="1" dirty="0">
                <a:solidFill>
                  <a:srgbClr val="333333"/>
                </a:solidFill>
                <a:latin typeface="+mj-lt"/>
                <a:ea typeface="Calibri" panose="020F0502020204030204" pitchFamily="34" charset="0"/>
              </a:rPr>
            </a:br>
            <a:r>
              <a:rPr lang="en-GB" sz="1600" i="1" dirty="0">
                <a:solidFill>
                  <a:srgbClr val="333333"/>
                </a:solidFill>
                <a:latin typeface="+mj-lt"/>
                <a:ea typeface="Calibri" panose="020F0502020204030204" pitchFamily="34" charset="0"/>
              </a:rPr>
              <a:t>The views and opinions expressed herein are those of the authors and do not necessarily reflect those of NIHR, NHS or the Department of Health</a:t>
            </a:r>
            <a:endParaRPr lang="en-GB" sz="1600" i="1" dirty="0">
              <a:latin typeface="+mj-lt"/>
              <a:ea typeface="Calibri" panose="020F0502020204030204" pitchFamily="34" charset="0"/>
            </a:endParaRPr>
          </a:p>
        </p:txBody>
      </p:sp>
    </p:spTree>
    <p:extLst>
      <p:ext uri="{BB962C8B-B14F-4D97-AF65-F5344CB8AC3E}">
        <p14:creationId xmlns:p14="http://schemas.microsoft.com/office/powerpoint/2010/main" val="85058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1930" y="1517230"/>
            <a:ext cx="8554550" cy="1274195"/>
          </a:xfrm>
          <a:prstGeom prst="rect">
            <a:avLst/>
          </a:prstGeom>
          <a:noFill/>
        </p:spPr>
        <p:txBody>
          <a:bodyPr wrap="square" rtlCol="0">
            <a:spAutoFit/>
          </a:bodyPr>
          <a:lstStyle/>
          <a:p>
            <a:pPr algn="ctr"/>
            <a:r>
              <a:rPr lang="en-AU" sz="4320" dirty="0">
                <a:solidFill>
                  <a:srgbClr val="1138B5"/>
                </a:solidFill>
                <a:latin typeface="Arial" panose="020B0604020202020204" pitchFamily="34" charset="0"/>
                <a:cs typeface="Arial" panose="020B0604020202020204" pitchFamily="34" charset="0"/>
              </a:rPr>
              <a:t>Early mobilisation after stroke: </a:t>
            </a:r>
          </a:p>
          <a:p>
            <a:pPr algn="ctr"/>
            <a:r>
              <a:rPr lang="en-AU" sz="3360" dirty="0">
                <a:solidFill>
                  <a:srgbClr val="1138B5"/>
                </a:solidFill>
                <a:latin typeface="Arial" panose="020B0604020202020204" pitchFamily="34" charset="0"/>
                <a:cs typeface="Arial" panose="020B0604020202020204" pitchFamily="34" charset="0"/>
              </a:rPr>
              <a:t>Meta-analysis approaches</a:t>
            </a:r>
          </a:p>
        </p:txBody>
      </p:sp>
      <p:sp>
        <p:nvSpPr>
          <p:cNvPr id="4" name="Rectangle 3"/>
          <p:cNvSpPr/>
          <p:nvPr/>
        </p:nvSpPr>
        <p:spPr>
          <a:xfrm>
            <a:off x="1429882" y="3271510"/>
            <a:ext cx="9245827" cy="1089529"/>
          </a:xfrm>
          <a:prstGeom prst="rect">
            <a:avLst/>
          </a:prstGeom>
        </p:spPr>
        <p:txBody>
          <a:bodyPr wrap="square">
            <a:spAutoFit/>
          </a:bodyPr>
          <a:lstStyle/>
          <a:p>
            <a:pPr algn="ctr"/>
            <a:r>
              <a:rPr lang="en-AU" sz="2160" dirty="0">
                <a:latin typeface="Arial" panose="020B0604020202020204" pitchFamily="34" charset="0"/>
                <a:cs typeface="Arial" panose="020B0604020202020204" pitchFamily="34" charset="0"/>
              </a:rPr>
              <a:t>Peter Langhorne,</a:t>
            </a:r>
          </a:p>
          <a:p>
            <a:pPr algn="ctr"/>
            <a:r>
              <a:rPr lang="en-AU" sz="2160" dirty="0">
                <a:latin typeface="Arial" panose="020B0604020202020204" pitchFamily="34" charset="0"/>
                <a:cs typeface="Arial" panose="020B0604020202020204" pitchFamily="34" charset="0"/>
              </a:rPr>
              <a:t>Professor of stroke care,</a:t>
            </a:r>
          </a:p>
          <a:p>
            <a:pPr algn="ctr"/>
            <a:r>
              <a:rPr lang="en-AU" sz="2160" dirty="0">
                <a:latin typeface="Arial" panose="020B0604020202020204" pitchFamily="34" charset="0"/>
                <a:cs typeface="Arial" panose="020B0604020202020204" pitchFamily="34" charset="0"/>
              </a:rPr>
              <a:t>Glasgow University</a:t>
            </a:r>
          </a:p>
        </p:txBody>
      </p:sp>
      <p:pic>
        <p:nvPicPr>
          <p:cNvPr id="2050" name="Picture 2" descr="S:\General\Logos\Funding body logos\CHSS\CHSSLogo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3421" y="5138611"/>
            <a:ext cx="1223160" cy="10577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General\Logos\Funding body logos\NHMRC\NHMRC_Box_20mm_No_tag_Li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988" y="5118988"/>
            <a:ext cx="1168471" cy="12308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General\Logos\Funding body logos\NICHS\NICHS Master Logo Green_Red CMYK#47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467" y="4638734"/>
            <a:ext cx="1848970" cy="18489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General\Logos\Funding body logos\Singapore Hospital - not Sing Health\New_SGH_logo_890X3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8721" y="5118988"/>
            <a:ext cx="1800641" cy="646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084" y="5102949"/>
            <a:ext cx="1425149" cy="118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www.nets.nihr.ac.uk/__data/assets/image/0019/3268/nihr_colou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9951" y="5765913"/>
            <a:ext cx="1455454" cy="504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7096" y="5280816"/>
            <a:ext cx="1613365" cy="74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8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GB" altLang="en-US" sz="2400" dirty="0"/>
              <a:t>Limited evidence for individual components of stroke unit care</a:t>
            </a:r>
            <a:endParaRPr lang="en-US" altLang="en-US" sz="2400" dirty="0"/>
          </a:p>
        </p:txBody>
      </p:sp>
      <p:pic>
        <p:nvPicPr>
          <p:cNvPr id="12291" name="Picture 2055" descr="stroke M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1295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056" descr="photograph swallow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680" y="2667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057" descr="physio mobili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680" y="365760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058" descr="Louise toil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968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732" y="1341439"/>
            <a:ext cx="668845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1"/>
          <p:cNvSpPr txBox="1">
            <a:spLocks noChangeArrowheads="1"/>
          </p:cNvSpPr>
          <p:nvPr/>
        </p:nvSpPr>
        <p:spPr bwMode="auto">
          <a:xfrm>
            <a:off x="7997191" y="6308726"/>
            <a:ext cx="3459601"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GB" altLang="en-US" sz="1680"/>
              <a:t>Langhorne et al Lancet Neurol (2012)</a:t>
            </a:r>
            <a:endParaRPr lang="en-US" altLang="en-US" sz="1680"/>
          </a:p>
        </p:txBody>
      </p:sp>
    </p:spTree>
    <p:extLst>
      <p:ext uri="{BB962C8B-B14F-4D97-AF65-F5344CB8AC3E}">
        <p14:creationId xmlns:p14="http://schemas.microsoft.com/office/powerpoint/2010/main" val="193570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GB" altLang="en-US" sz="2400" dirty="0"/>
              <a:t>Limited evidence for individual components of stroke unit care</a:t>
            </a:r>
            <a:endParaRPr lang="en-US" altLang="en-US" sz="2400" dirty="0"/>
          </a:p>
        </p:txBody>
      </p:sp>
      <p:pic>
        <p:nvPicPr>
          <p:cNvPr id="12291" name="Picture 2055" descr="stroke M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1295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056" descr="photograph swallow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680" y="2667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057" descr="physio mobili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680" y="365760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058" descr="Louise toil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9680" y="4953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732" y="1341439"/>
            <a:ext cx="668845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1"/>
          <p:cNvSpPr txBox="1">
            <a:spLocks noChangeArrowheads="1"/>
          </p:cNvSpPr>
          <p:nvPr/>
        </p:nvSpPr>
        <p:spPr bwMode="auto">
          <a:xfrm>
            <a:off x="7997191" y="6308726"/>
            <a:ext cx="3459601"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GB" altLang="en-US" sz="1680"/>
              <a:t>Langhorne et al Lancet Neurol (2012)</a:t>
            </a:r>
            <a:endParaRPr lang="en-US" altLang="en-US" sz="1680"/>
          </a:p>
        </p:txBody>
      </p:sp>
      <p:sp>
        <p:nvSpPr>
          <p:cNvPr id="12297" name="Oval 8"/>
          <p:cNvSpPr>
            <a:spLocks noChangeArrowheads="1"/>
          </p:cNvSpPr>
          <p:nvPr/>
        </p:nvSpPr>
        <p:spPr bwMode="auto">
          <a:xfrm>
            <a:off x="7132915" y="2622548"/>
            <a:ext cx="1814630" cy="102235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endParaRPr lang="en-US" altLang="en-US" sz="2880"/>
          </a:p>
        </p:txBody>
      </p:sp>
    </p:spTree>
    <p:extLst>
      <p:ext uri="{BB962C8B-B14F-4D97-AF65-F5344CB8AC3E}">
        <p14:creationId xmlns:p14="http://schemas.microsoft.com/office/powerpoint/2010/main" val="105547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333" y="0"/>
            <a:ext cx="156827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934" y="620688"/>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047" y="969840"/>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340" y="969840"/>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388" y="5589242"/>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377" y="5157194"/>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9834" y="5264407"/>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92" y="5156051"/>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281" y="3429002"/>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490" y="3573017"/>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404487"/>
            <a:ext cx="5008188" cy="2251065"/>
          </a:xfrm>
          <a:prstGeom prst="rect">
            <a:avLst/>
          </a:prstGeom>
          <a:solidFill>
            <a:schemeClr val="bg1"/>
          </a:solidFill>
          <a:ln w="25400">
            <a:solidFill>
              <a:schemeClr val="tx1"/>
            </a:solidFill>
          </a:ln>
        </p:spPr>
        <p:txBody>
          <a:bodyPr wrap="square" rtlCol="0">
            <a:spAutoFit/>
          </a:bodyPr>
          <a:lstStyle/>
          <a:p>
            <a:pPr algn="ctr">
              <a:lnSpc>
                <a:spcPct val="150000"/>
              </a:lnSpc>
            </a:pPr>
            <a:r>
              <a:rPr lang="en-GB" sz="2400" b="1" dirty="0"/>
              <a:t>2104 participants recruited</a:t>
            </a:r>
          </a:p>
          <a:p>
            <a:pPr algn="ctr">
              <a:lnSpc>
                <a:spcPct val="150000"/>
              </a:lnSpc>
            </a:pPr>
            <a:r>
              <a:rPr lang="en-GB" sz="2400" b="1" dirty="0"/>
              <a:t>56 centres (5 countries)</a:t>
            </a:r>
          </a:p>
          <a:p>
            <a:pPr algn="ctr">
              <a:lnSpc>
                <a:spcPct val="150000"/>
              </a:lnSpc>
            </a:pPr>
            <a:r>
              <a:rPr lang="en-GB" sz="2400" b="1" dirty="0"/>
              <a:t>2006 - 2014 </a:t>
            </a:r>
          </a:p>
          <a:p>
            <a:pPr algn="ctr">
              <a:lnSpc>
                <a:spcPct val="150000"/>
              </a:lnSpc>
            </a:pPr>
            <a:r>
              <a:rPr lang="en-GB" sz="2400" b="1" dirty="0"/>
              <a:t>Complete follow up 2083 (99%)</a:t>
            </a:r>
          </a:p>
        </p:txBody>
      </p:sp>
      <p:pic>
        <p:nvPicPr>
          <p:cNvPr id="1013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24" y="2225262"/>
            <a:ext cx="4061251" cy="41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4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333" y="0"/>
            <a:ext cx="156827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2702" y="1095941"/>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388" y="5589242"/>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263" y="5179086"/>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281" y="3429002"/>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490" y="3573017"/>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1775520" y="923122"/>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Glasgow</a:t>
            </a:r>
          </a:p>
        </p:txBody>
      </p:sp>
      <p:sp>
        <p:nvSpPr>
          <p:cNvPr id="16" name="Rounded Rectangle 15"/>
          <p:cNvSpPr/>
          <p:nvPr/>
        </p:nvSpPr>
        <p:spPr>
          <a:xfrm>
            <a:off x="2422704" y="663893"/>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Akershus</a:t>
            </a:r>
            <a:endParaRPr lang="en-GB" sz="1200" dirty="0">
              <a:solidFill>
                <a:schemeClr val="tx1"/>
              </a:solidFill>
            </a:endParaRPr>
          </a:p>
        </p:txBody>
      </p:sp>
      <p:sp>
        <p:nvSpPr>
          <p:cNvPr id="17" name="Rounded Rectangle 16"/>
          <p:cNvSpPr/>
          <p:nvPr/>
        </p:nvSpPr>
        <p:spPr>
          <a:xfrm>
            <a:off x="2052165" y="1381853"/>
            <a:ext cx="673861"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SEVEL</a:t>
            </a:r>
          </a:p>
        </p:txBody>
      </p:sp>
      <p:sp>
        <p:nvSpPr>
          <p:cNvPr id="18" name="Rounded Rectangle 17"/>
          <p:cNvSpPr/>
          <p:nvPr/>
        </p:nvSpPr>
        <p:spPr>
          <a:xfrm>
            <a:off x="8665482" y="5179086"/>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AVERT II</a:t>
            </a:r>
          </a:p>
        </p:txBody>
      </p:sp>
      <p:sp>
        <p:nvSpPr>
          <p:cNvPr id="19" name="Rounded Rectangle 18"/>
          <p:cNvSpPr/>
          <p:nvPr/>
        </p:nvSpPr>
        <p:spPr>
          <a:xfrm>
            <a:off x="5491133" y="2824133"/>
            <a:ext cx="95050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Mangalore</a:t>
            </a:r>
          </a:p>
        </p:txBody>
      </p:sp>
      <p:sp>
        <p:nvSpPr>
          <p:cNvPr id="20" name="Rounded Rectangle 19"/>
          <p:cNvSpPr/>
          <p:nvPr/>
        </p:nvSpPr>
        <p:spPr>
          <a:xfrm>
            <a:off x="1689110" y="4740400"/>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Porto</a:t>
            </a:r>
          </a:p>
          <a:p>
            <a:pPr algn="ctr"/>
            <a:r>
              <a:rPr lang="en-GB" sz="1200" dirty="0" err="1">
                <a:solidFill>
                  <a:schemeClr val="tx1"/>
                </a:solidFill>
              </a:rPr>
              <a:t>Allegre</a:t>
            </a:r>
            <a:endParaRPr lang="en-GB" sz="1200" dirty="0">
              <a:solidFill>
                <a:schemeClr val="tx1"/>
              </a:solidFill>
            </a:endParaRPr>
          </a:p>
        </p:txBody>
      </p:sp>
      <p:sp>
        <p:nvSpPr>
          <p:cNvPr id="21" name="Rounded Rectangle 20"/>
          <p:cNvSpPr/>
          <p:nvPr/>
        </p:nvSpPr>
        <p:spPr>
          <a:xfrm>
            <a:off x="2652021" y="1667765"/>
            <a:ext cx="656782"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Rome</a:t>
            </a:r>
          </a:p>
        </p:txBody>
      </p:sp>
      <p:sp>
        <p:nvSpPr>
          <p:cNvPr id="22" name="TextBox 21"/>
          <p:cNvSpPr txBox="1"/>
          <p:nvPr/>
        </p:nvSpPr>
        <p:spPr>
          <a:xfrm>
            <a:off x="6096000" y="404487"/>
            <a:ext cx="5008188" cy="2251065"/>
          </a:xfrm>
          <a:prstGeom prst="rect">
            <a:avLst/>
          </a:prstGeom>
          <a:solidFill>
            <a:schemeClr val="bg1"/>
          </a:solidFill>
          <a:ln w="25400">
            <a:solidFill>
              <a:schemeClr val="tx1"/>
            </a:solidFill>
          </a:ln>
        </p:spPr>
        <p:txBody>
          <a:bodyPr wrap="square" rtlCol="0">
            <a:spAutoFit/>
          </a:bodyPr>
          <a:lstStyle/>
          <a:p>
            <a:pPr algn="ctr">
              <a:lnSpc>
                <a:spcPct val="150000"/>
              </a:lnSpc>
            </a:pPr>
            <a:r>
              <a:rPr lang="en-GB" sz="2400" b="1" dirty="0"/>
              <a:t>+854 participants recruited</a:t>
            </a:r>
          </a:p>
          <a:p>
            <a:pPr algn="ctr">
              <a:lnSpc>
                <a:spcPct val="150000"/>
              </a:lnSpc>
            </a:pPr>
            <a:r>
              <a:rPr lang="en-GB" sz="2400" b="1" dirty="0"/>
              <a:t>+20 centres (7 countries)</a:t>
            </a:r>
          </a:p>
          <a:p>
            <a:pPr algn="ctr">
              <a:lnSpc>
                <a:spcPct val="150000"/>
              </a:lnSpc>
            </a:pPr>
            <a:r>
              <a:rPr lang="en-GB" sz="2400" b="1" dirty="0"/>
              <a:t>2008 - 2016</a:t>
            </a:r>
          </a:p>
          <a:p>
            <a:pPr algn="ctr">
              <a:lnSpc>
                <a:spcPct val="150000"/>
              </a:lnSpc>
            </a:pPr>
            <a:r>
              <a:rPr lang="en-GB" sz="2400" b="1" dirty="0"/>
              <a:t>Complete follow up 2548/2618 (97%)</a:t>
            </a:r>
          </a:p>
        </p:txBody>
      </p:sp>
      <p:cxnSp>
        <p:nvCxnSpPr>
          <p:cNvPr id="5" name="Straight Arrow Connector 4"/>
          <p:cNvCxnSpPr/>
          <p:nvPr/>
        </p:nvCxnSpPr>
        <p:spPr>
          <a:xfrm flipH="1">
            <a:off x="1343472" y="4956424"/>
            <a:ext cx="33035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65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333" y="0"/>
            <a:ext cx="156827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2702" y="1095941"/>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388" y="5589242"/>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263" y="5179086"/>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281" y="3429002"/>
            <a:ext cx="68770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490" y="3573017"/>
            <a:ext cx="683773" cy="5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1775520" y="923122"/>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Glasgow</a:t>
            </a:r>
          </a:p>
        </p:txBody>
      </p:sp>
      <p:sp>
        <p:nvSpPr>
          <p:cNvPr id="16" name="Rounded Rectangle 15"/>
          <p:cNvSpPr/>
          <p:nvPr/>
        </p:nvSpPr>
        <p:spPr>
          <a:xfrm>
            <a:off x="2422704" y="663893"/>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tx1"/>
                </a:solidFill>
              </a:rPr>
              <a:t>Akershus</a:t>
            </a:r>
            <a:endParaRPr lang="en-GB" sz="1200" dirty="0">
              <a:solidFill>
                <a:schemeClr val="tx1"/>
              </a:solidFill>
            </a:endParaRPr>
          </a:p>
        </p:txBody>
      </p:sp>
      <p:sp>
        <p:nvSpPr>
          <p:cNvPr id="17" name="Rounded Rectangle 16"/>
          <p:cNvSpPr/>
          <p:nvPr/>
        </p:nvSpPr>
        <p:spPr>
          <a:xfrm>
            <a:off x="2052165" y="1381853"/>
            <a:ext cx="673861"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SEVEL</a:t>
            </a:r>
          </a:p>
        </p:txBody>
      </p:sp>
      <p:sp>
        <p:nvSpPr>
          <p:cNvPr id="18" name="Rounded Rectangle 17"/>
          <p:cNvSpPr/>
          <p:nvPr/>
        </p:nvSpPr>
        <p:spPr>
          <a:xfrm>
            <a:off x="8665482" y="5179086"/>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AVERT II</a:t>
            </a:r>
          </a:p>
        </p:txBody>
      </p:sp>
      <p:sp>
        <p:nvSpPr>
          <p:cNvPr id="19" name="Rounded Rectangle 18"/>
          <p:cNvSpPr/>
          <p:nvPr/>
        </p:nvSpPr>
        <p:spPr>
          <a:xfrm>
            <a:off x="5491133" y="2824133"/>
            <a:ext cx="95050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Mangalore</a:t>
            </a:r>
          </a:p>
        </p:txBody>
      </p:sp>
      <p:sp>
        <p:nvSpPr>
          <p:cNvPr id="20" name="Rounded Rectangle 19"/>
          <p:cNvSpPr/>
          <p:nvPr/>
        </p:nvSpPr>
        <p:spPr>
          <a:xfrm>
            <a:off x="1689110" y="4740400"/>
            <a:ext cx="864096"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Porto</a:t>
            </a:r>
          </a:p>
          <a:p>
            <a:pPr algn="ctr"/>
            <a:r>
              <a:rPr lang="en-GB" sz="1200" dirty="0" err="1">
                <a:solidFill>
                  <a:schemeClr val="tx1"/>
                </a:solidFill>
              </a:rPr>
              <a:t>Allegre</a:t>
            </a:r>
            <a:endParaRPr lang="en-GB" sz="1200" dirty="0">
              <a:solidFill>
                <a:schemeClr val="tx1"/>
              </a:solidFill>
            </a:endParaRPr>
          </a:p>
        </p:txBody>
      </p:sp>
      <p:sp>
        <p:nvSpPr>
          <p:cNvPr id="21" name="Rounded Rectangle 20"/>
          <p:cNvSpPr/>
          <p:nvPr/>
        </p:nvSpPr>
        <p:spPr>
          <a:xfrm>
            <a:off x="2652021" y="1667765"/>
            <a:ext cx="656782"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Rome</a:t>
            </a:r>
          </a:p>
        </p:txBody>
      </p:sp>
      <p:sp>
        <p:nvSpPr>
          <p:cNvPr id="22" name="TextBox 21"/>
          <p:cNvSpPr txBox="1"/>
          <p:nvPr/>
        </p:nvSpPr>
        <p:spPr>
          <a:xfrm>
            <a:off x="6096000" y="404487"/>
            <a:ext cx="5008188" cy="3198568"/>
          </a:xfrm>
          <a:prstGeom prst="rect">
            <a:avLst/>
          </a:prstGeom>
          <a:solidFill>
            <a:schemeClr val="bg1"/>
          </a:solidFill>
          <a:ln w="25400">
            <a:solidFill>
              <a:schemeClr val="tx1"/>
            </a:solidFill>
          </a:ln>
        </p:spPr>
        <p:txBody>
          <a:bodyPr wrap="square" rtlCol="0">
            <a:spAutoFit/>
          </a:bodyPr>
          <a:lstStyle/>
          <a:p>
            <a:pPr algn="ctr">
              <a:lnSpc>
                <a:spcPct val="150000"/>
              </a:lnSpc>
            </a:pPr>
            <a:r>
              <a:rPr lang="en-GB" sz="2400" b="1" dirty="0"/>
              <a:t>Primary outcome:</a:t>
            </a:r>
          </a:p>
          <a:p>
            <a:pPr algn="ctr">
              <a:lnSpc>
                <a:spcPct val="150000"/>
              </a:lnSpc>
            </a:pPr>
            <a:r>
              <a:rPr lang="en-GB" sz="2160" b="1" dirty="0"/>
              <a:t>Dead or disabled (</a:t>
            </a:r>
            <a:r>
              <a:rPr lang="en-GB" sz="2160" b="1" dirty="0" err="1"/>
              <a:t>mRS</a:t>
            </a:r>
            <a:r>
              <a:rPr lang="en-GB" sz="2160" b="1" dirty="0"/>
              <a:t> 3-6) at 3 months </a:t>
            </a:r>
          </a:p>
          <a:p>
            <a:pPr algn="ctr">
              <a:lnSpc>
                <a:spcPct val="150000"/>
              </a:lnSpc>
            </a:pPr>
            <a:r>
              <a:rPr lang="en-GB" sz="2400" b="1" dirty="0"/>
              <a:t>Secondary outcomes:</a:t>
            </a:r>
          </a:p>
          <a:p>
            <a:pPr algn="ctr">
              <a:lnSpc>
                <a:spcPct val="150000"/>
              </a:lnSpc>
            </a:pPr>
            <a:r>
              <a:rPr lang="en-GB" sz="2160" b="1" dirty="0"/>
              <a:t>Death by </a:t>
            </a:r>
            <a:r>
              <a:rPr lang="en-GB" sz="2160" b="1"/>
              <a:t>3 months</a:t>
            </a:r>
          </a:p>
          <a:p>
            <a:pPr algn="ctr">
              <a:lnSpc>
                <a:spcPct val="150000"/>
              </a:lnSpc>
            </a:pPr>
            <a:r>
              <a:rPr lang="en-GB" sz="2400" b="1"/>
              <a:t>Exploratory </a:t>
            </a:r>
            <a:r>
              <a:rPr lang="en-GB" sz="2400" b="1" dirty="0"/>
              <a:t>analyses:</a:t>
            </a:r>
          </a:p>
          <a:p>
            <a:pPr algn="ctr">
              <a:lnSpc>
                <a:spcPct val="150000"/>
              </a:lnSpc>
            </a:pPr>
            <a:r>
              <a:rPr lang="en-GB" sz="2160" b="1" dirty="0"/>
              <a:t>Time to first mobilisation (TTFM)</a:t>
            </a:r>
          </a:p>
        </p:txBody>
      </p:sp>
      <p:cxnSp>
        <p:nvCxnSpPr>
          <p:cNvPr id="5" name="Straight Arrow Connector 4"/>
          <p:cNvCxnSpPr/>
          <p:nvPr/>
        </p:nvCxnSpPr>
        <p:spPr>
          <a:xfrm flipH="1">
            <a:off x="1343472" y="4956424"/>
            <a:ext cx="33035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2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3840" dirty="0">
                <a:solidFill>
                  <a:srgbClr val="1138B5"/>
                </a:solidFill>
              </a:rPr>
              <a:t>What is Very Early </a:t>
            </a:r>
            <a:r>
              <a:rPr lang="en-US" altLang="en-US" sz="3840" dirty="0" err="1">
                <a:solidFill>
                  <a:srgbClr val="1138B5"/>
                </a:solidFill>
              </a:rPr>
              <a:t>Mobilisation</a:t>
            </a:r>
            <a:r>
              <a:rPr lang="en-US" altLang="en-US" sz="3840" dirty="0">
                <a:solidFill>
                  <a:srgbClr val="1138B5"/>
                </a:solidFill>
              </a:rPr>
              <a:t> (VEM)?</a:t>
            </a:r>
          </a:p>
        </p:txBody>
      </p:sp>
      <p:sp>
        <p:nvSpPr>
          <p:cNvPr id="21507" name="Rectangle 3"/>
          <p:cNvSpPr>
            <a:spLocks noGrp="1" noChangeArrowheads="1"/>
          </p:cNvSpPr>
          <p:nvPr>
            <p:ph type="body" idx="1"/>
          </p:nvPr>
        </p:nvSpPr>
        <p:spPr>
          <a:xfrm>
            <a:off x="2828285" y="1417639"/>
            <a:ext cx="7949683" cy="4713287"/>
          </a:xfrm>
        </p:spPr>
        <p:txBody>
          <a:bodyPr>
            <a:normAutofit/>
          </a:bodyPr>
          <a:lstStyle/>
          <a:p>
            <a:r>
              <a:rPr lang="en-GB" sz="2880" dirty="0"/>
              <a:t>Out of bed mobilisation within 48 hours of stroke </a:t>
            </a:r>
          </a:p>
          <a:p>
            <a:r>
              <a:rPr lang="en-GB" sz="2880" dirty="0"/>
              <a:t>Aimed to reduce time to first mobilisation (TTFM)</a:t>
            </a:r>
          </a:p>
          <a:p>
            <a:pPr lvl="1"/>
            <a:r>
              <a:rPr lang="en-GB" dirty="0"/>
              <a:t> with or without an increase in the amount or frequency of mobilisation activities </a:t>
            </a:r>
          </a:p>
          <a:p>
            <a:r>
              <a:rPr lang="en-GB" sz="2880" dirty="0"/>
              <a:t>Compared with usual care </a:t>
            </a:r>
          </a:p>
          <a:p>
            <a:pPr lvl="1"/>
            <a:r>
              <a:rPr lang="en-GB" dirty="0"/>
              <a:t>time to first mobilisation commenced later</a:t>
            </a:r>
          </a:p>
          <a:p>
            <a:r>
              <a:rPr lang="en-US" altLang="en-US" sz="2880" dirty="0"/>
              <a:t>Interventions provided by a physiotherapist </a:t>
            </a:r>
            <a:r>
              <a:rPr lang="en-US" altLang="en-US" sz="2880" u="sng" dirty="0"/>
              <a:t>+ </a:t>
            </a:r>
            <a:r>
              <a:rPr lang="en-US" altLang="en-US" sz="2880" dirty="0"/>
              <a:t>nurse team</a:t>
            </a:r>
          </a:p>
          <a:p>
            <a:pPr eaLnBrk="1" hangingPunct="1"/>
            <a:r>
              <a:rPr lang="en-US" altLang="en-US" sz="2880" dirty="0"/>
              <a:t>Protocol/training provided to staff</a:t>
            </a:r>
          </a:p>
          <a:p>
            <a:pPr eaLnBrk="1" hangingPunct="1">
              <a:buFontTx/>
              <a:buNone/>
            </a:pPr>
            <a:endParaRPr lang="en-US" altLang="en-US" sz="3360" dirty="0"/>
          </a:p>
          <a:p>
            <a:pPr eaLnBrk="1" hangingPunct="1">
              <a:buFontTx/>
              <a:buNone/>
            </a:pPr>
            <a:endParaRPr lang="en-US" altLang="en-US" sz="3360" dirty="0"/>
          </a:p>
          <a:p>
            <a:pPr eaLnBrk="1" hangingPunct="1">
              <a:buFontTx/>
              <a:buNone/>
            </a:pPr>
            <a:endParaRPr lang="en-US" altLang="en-US" sz="3360" dirty="0"/>
          </a:p>
        </p:txBody>
      </p:sp>
      <p:pic>
        <p:nvPicPr>
          <p:cNvPr id="7" name="Picture 6" descr="AVERT Derek mobilis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34" y="1261727"/>
            <a:ext cx="1640023" cy="244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VERT Dereck mobilis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150" y="4033867"/>
            <a:ext cx="1640023" cy="244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shot2a_17-1_edi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834" y="2910543"/>
            <a:ext cx="1640023" cy="126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0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8240" y="461633"/>
            <a:ext cx="9875520" cy="1143000"/>
          </a:xfrm>
        </p:spPr>
        <p:txBody>
          <a:bodyPr>
            <a:normAutofit/>
          </a:bodyPr>
          <a:lstStyle/>
          <a:p>
            <a:r>
              <a:rPr lang="en-GB" altLang="en-US" sz="3360" dirty="0">
                <a:solidFill>
                  <a:srgbClr val="1138B5"/>
                </a:solidFill>
              </a:rPr>
              <a:t>Early Mobilisation trials</a:t>
            </a:r>
            <a:br>
              <a:rPr lang="en-GB" altLang="en-US" sz="3360" dirty="0">
                <a:solidFill>
                  <a:srgbClr val="1138B5"/>
                </a:solidFill>
              </a:rPr>
            </a:br>
            <a:r>
              <a:rPr lang="en-GB" altLang="en-US" sz="2880" dirty="0">
                <a:solidFill>
                  <a:srgbClr val="1138B5"/>
                </a:solidFill>
              </a:rPr>
              <a:t>TTFM (time to first mobilisation)</a:t>
            </a:r>
          </a:p>
        </p:txBody>
      </p:sp>
      <p:sp>
        <p:nvSpPr>
          <p:cNvPr id="4" name="TextBox 3"/>
          <p:cNvSpPr txBox="1"/>
          <p:nvPr/>
        </p:nvSpPr>
        <p:spPr>
          <a:xfrm>
            <a:off x="7910602" y="6021289"/>
            <a:ext cx="3430747" cy="350865"/>
          </a:xfrm>
          <a:prstGeom prst="rect">
            <a:avLst/>
          </a:prstGeom>
          <a:noFill/>
        </p:spPr>
        <p:txBody>
          <a:bodyPr wrap="none" rtlCol="0">
            <a:spAutoFit/>
          </a:bodyPr>
          <a:lstStyle/>
          <a:p>
            <a:r>
              <a:rPr lang="en-GB" sz="1680" dirty="0">
                <a:latin typeface="Times New Roman" panose="02020603050405020304" pitchFamily="18" charset="0"/>
                <a:cs typeface="Times New Roman" panose="02020603050405020304" pitchFamily="18" charset="0"/>
              </a:rPr>
              <a:t>Cochrane review (update in progress)</a:t>
            </a:r>
          </a:p>
        </p:txBody>
      </p:sp>
      <p:graphicFrame>
        <p:nvGraphicFramePr>
          <p:cNvPr id="3" name="Table 2"/>
          <p:cNvGraphicFramePr>
            <a:graphicFrameLocks noGrp="1"/>
          </p:cNvGraphicFramePr>
          <p:nvPr>
            <p:extLst/>
          </p:nvPr>
        </p:nvGraphicFramePr>
        <p:xfrm>
          <a:off x="2593329" y="2996952"/>
          <a:ext cx="7258407" cy="1802200"/>
        </p:xfrm>
        <a:graphic>
          <a:graphicData uri="http://schemas.openxmlformats.org/drawingml/2006/table">
            <a:tbl>
              <a:tblPr firstRow="1" bandRow="1">
                <a:tableStyleId>{5C22544A-7EE6-4342-B048-85BDC9FD1C3A}</a:tableStyleId>
              </a:tblPr>
              <a:tblGrid>
                <a:gridCol w="4147661">
                  <a:extLst>
                    <a:ext uri="{9D8B030D-6E8A-4147-A177-3AD203B41FA5}">
                      <a16:colId xmlns:a16="http://schemas.microsoft.com/office/drawing/2014/main" val="1922198087"/>
                    </a:ext>
                  </a:extLst>
                </a:gridCol>
                <a:gridCol w="3110746">
                  <a:extLst>
                    <a:ext uri="{9D8B030D-6E8A-4147-A177-3AD203B41FA5}">
                      <a16:colId xmlns:a16="http://schemas.microsoft.com/office/drawing/2014/main" val="2181247122"/>
                    </a:ext>
                  </a:extLst>
                </a:gridCol>
              </a:tblGrid>
              <a:tr h="445008">
                <a:tc>
                  <a:txBody>
                    <a:bodyPr/>
                    <a:lstStyle/>
                    <a:p>
                      <a:r>
                        <a:rPr lang="en-GB" sz="2200" dirty="0"/>
                        <a:t>Group</a:t>
                      </a:r>
                    </a:p>
                  </a:txBody>
                  <a:tcPr marL="109728" marR="109728" marT="54864" marB="54864"/>
                </a:tc>
                <a:tc>
                  <a:txBody>
                    <a:bodyPr/>
                    <a:lstStyle/>
                    <a:p>
                      <a:r>
                        <a:rPr lang="en-GB" sz="2200" dirty="0"/>
                        <a:t>Median</a:t>
                      </a:r>
                      <a:r>
                        <a:rPr lang="en-GB" sz="2200" baseline="0" dirty="0"/>
                        <a:t> (range) TTFM</a:t>
                      </a:r>
                      <a:endParaRPr lang="en-GB" sz="2200" dirty="0"/>
                    </a:p>
                  </a:txBody>
                  <a:tcPr marL="109728" marR="109728" marT="54864" marB="54864"/>
                </a:tc>
                <a:extLst>
                  <a:ext uri="{0D108BD9-81ED-4DB2-BD59-A6C34878D82A}">
                    <a16:rowId xmlns:a16="http://schemas.microsoft.com/office/drawing/2014/main" val="1947077942"/>
                  </a:ext>
                </a:extLst>
              </a:tr>
              <a:tr h="445008">
                <a:tc>
                  <a:txBody>
                    <a:bodyPr/>
                    <a:lstStyle/>
                    <a:p>
                      <a:r>
                        <a:rPr lang="en-GB" sz="2200" dirty="0"/>
                        <a:t>Very early mobilisation (VEM)</a:t>
                      </a:r>
                    </a:p>
                  </a:txBody>
                  <a:tcPr marL="109728" marR="109728" marT="54864" marB="54864"/>
                </a:tc>
                <a:tc>
                  <a:txBody>
                    <a:bodyPr/>
                    <a:lstStyle/>
                    <a:p>
                      <a:r>
                        <a:rPr lang="en-GB" sz="2200" dirty="0"/>
                        <a:t>18 (13 - 43) hours</a:t>
                      </a:r>
                    </a:p>
                  </a:txBody>
                  <a:tcPr marL="109728" marR="109728" marT="54864" marB="54864"/>
                </a:tc>
                <a:extLst>
                  <a:ext uri="{0D108BD9-81ED-4DB2-BD59-A6C34878D82A}">
                    <a16:rowId xmlns:a16="http://schemas.microsoft.com/office/drawing/2014/main" val="4218910770"/>
                  </a:ext>
                </a:extLst>
              </a:tr>
              <a:tr h="445008">
                <a:tc>
                  <a:txBody>
                    <a:bodyPr/>
                    <a:lstStyle/>
                    <a:p>
                      <a:r>
                        <a:rPr lang="en-GB" sz="2200" dirty="0"/>
                        <a:t>Usual care (UC)</a:t>
                      </a:r>
                    </a:p>
                  </a:txBody>
                  <a:tcPr marL="109728" marR="109728" marT="54864" marB="54864"/>
                </a:tc>
                <a:tc>
                  <a:txBody>
                    <a:bodyPr/>
                    <a:lstStyle/>
                    <a:p>
                      <a:r>
                        <a:rPr lang="en-GB" sz="2200" dirty="0"/>
                        <a:t>33 (23 - 72) hours</a:t>
                      </a:r>
                    </a:p>
                  </a:txBody>
                  <a:tcPr marL="109728" marR="109728" marT="54864" marB="54864"/>
                </a:tc>
                <a:extLst>
                  <a:ext uri="{0D108BD9-81ED-4DB2-BD59-A6C34878D82A}">
                    <a16:rowId xmlns:a16="http://schemas.microsoft.com/office/drawing/2014/main" val="1460272533"/>
                  </a:ext>
                </a:extLst>
              </a:tr>
              <a:tr h="467176">
                <a:tc>
                  <a:txBody>
                    <a:bodyPr/>
                    <a:lstStyle/>
                    <a:p>
                      <a:r>
                        <a:rPr lang="en-GB" sz="2200" dirty="0"/>
                        <a:t>Within</a:t>
                      </a:r>
                      <a:r>
                        <a:rPr lang="en-GB" sz="2200" baseline="0" dirty="0"/>
                        <a:t> trial d</a:t>
                      </a:r>
                      <a:r>
                        <a:rPr lang="en-GB" sz="2200" dirty="0"/>
                        <a:t>ifference (UC – VEM)</a:t>
                      </a:r>
                    </a:p>
                  </a:txBody>
                  <a:tcPr marL="109728" marR="109728" marT="54864" marB="54864"/>
                </a:tc>
                <a:tc>
                  <a:txBody>
                    <a:bodyPr/>
                    <a:lstStyle/>
                    <a:p>
                      <a:r>
                        <a:rPr lang="en-GB" sz="2200" dirty="0"/>
                        <a:t>13 (4 - 46) hours</a:t>
                      </a:r>
                    </a:p>
                  </a:txBody>
                  <a:tcPr marL="109728" marR="109728" marT="54864" marB="54864"/>
                </a:tc>
                <a:extLst>
                  <a:ext uri="{0D108BD9-81ED-4DB2-BD59-A6C34878D82A}">
                    <a16:rowId xmlns:a16="http://schemas.microsoft.com/office/drawing/2014/main" val="811408406"/>
                  </a:ext>
                </a:extLst>
              </a:tr>
            </a:tbl>
          </a:graphicData>
        </a:graphic>
      </p:graphicFrame>
      <p:sp>
        <p:nvSpPr>
          <p:cNvPr id="5" name="TextBox 4"/>
          <p:cNvSpPr txBox="1"/>
          <p:nvPr/>
        </p:nvSpPr>
        <p:spPr>
          <a:xfrm>
            <a:off x="3417303" y="2132857"/>
            <a:ext cx="5557355" cy="461665"/>
          </a:xfrm>
          <a:prstGeom prst="rect">
            <a:avLst/>
          </a:prstGeom>
          <a:noFill/>
        </p:spPr>
        <p:txBody>
          <a:bodyPr wrap="none" rtlCol="0">
            <a:spAutoFit/>
          </a:bodyPr>
          <a:lstStyle/>
          <a:p>
            <a:r>
              <a:rPr lang="en-GB" sz="2400" dirty="0"/>
              <a:t>Across all the trials in the Cochrane review:</a:t>
            </a:r>
          </a:p>
        </p:txBody>
      </p:sp>
      <p:pic>
        <p:nvPicPr>
          <p:cNvPr id="7" name="Picture 7" descr="Cochrane (Australasian Centr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759" y="461634"/>
            <a:ext cx="1296144" cy="12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4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74639"/>
            <a:ext cx="9875520" cy="907712"/>
          </a:xfrm>
        </p:spPr>
        <p:txBody>
          <a:bodyPr>
            <a:normAutofit/>
          </a:bodyPr>
          <a:lstStyle/>
          <a:p>
            <a:r>
              <a:rPr lang="en-GB" sz="3840" dirty="0">
                <a:solidFill>
                  <a:srgbClr val="1138B5"/>
                </a:solidFill>
              </a:rPr>
              <a:t>Trials of very early mobilisation</a:t>
            </a:r>
          </a:p>
        </p:txBody>
      </p:sp>
      <p:graphicFrame>
        <p:nvGraphicFramePr>
          <p:cNvPr id="3" name="Table 2"/>
          <p:cNvGraphicFramePr>
            <a:graphicFrameLocks noGrp="1"/>
          </p:cNvGraphicFramePr>
          <p:nvPr>
            <p:extLst/>
          </p:nvPr>
        </p:nvGraphicFramePr>
        <p:xfrm>
          <a:off x="1158240" y="1182354"/>
          <a:ext cx="9690289" cy="5286284"/>
        </p:xfrm>
        <a:graphic>
          <a:graphicData uri="http://schemas.openxmlformats.org/drawingml/2006/table">
            <a:tbl>
              <a:tblPr/>
              <a:tblGrid>
                <a:gridCol w="1567786">
                  <a:extLst>
                    <a:ext uri="{9D8B030D-6E8A-4147-A177-3AD203B41FA5}">
                      <a16:colId xmlns:a16="http://schemas.microsoft.com/office/drawing/2014/main" val="2105841819"/>
                    </a:ext>
                  </a:extLst>
                </a:gridCol>
                <a:gridCol w="864096">
                  <a:extLst>
                    <a:ext uri="{9D8B030D-6E8A-4147-A177-3AD203B41FA5}">
                      <a16:colId xmlns:a16="http://schemas.microsoft.com/office/drawing/2014/main" val="1500032565"/>
                    </a:ext>
                  </a:extLst>
                </a:gridCol>
                <a:gridCol w="86410">
                  <a:extLst>
                    <a:ext uri="{9D8B030D-6E8A-4147-A177-3AD203B41FA5}">
                      <a16:colId xmlns:a16="http://schemas.microsoft.com/office/drawing/2014/main" val="307634627"/>
                    </a:ext>
                  </a:extLst>
                </a:gridCol>
                <a:gridCol w="86410">
                  <a:extLst>
                    <a:ext uri="{9D8B030D-6E8A-4147-A177-3AD203B41FA5}">
                      <a16:colId xmlns:a16="http://schemas.microsoft.com/office/drawing/2014/main" val="1678489109"/>
                    </a:ext>
                  </a:extLst>
                </a:gridCol>
                <a:gridCol w="1641782">
                  <a:extLst>
                    <a:ext uri="{9D8B030D-6E8A-4147-A177-3AD203B41FA5}">
                      <a16:colId xmlns:a16="http://schemas.microsoft.com/office/drawing/2014/main" val="2232301384"/>
                    </a:ext>
                  </a:extLst>
                </a:gridCol>
                <a:gridCol w="1468963">
                  <a:extLst>
                    <a:ext uri="{9D8B030D-6E8A-4147-A177-3AD203B41FA5}">
                      <a16:colId xmlns:a16="http://schemas.microsoft.com/office/drawing/2014/main" val="1735653795"/>
                    </a:ext>
                  </a:extLst>
                </a:gridCol>
                <a:gridCol w="1382554">
                  <a:extLst>
                    <a:ext uri="{9D8B030D-6E8A-4147-A177-3AD203B41FA5}">
                      <a16:colId xmlns:a16="http://schemas.microsoft.com/office/drawing/2014/main" val="3307542442"/>
                    </a:ext>
                  </a:extLst>
                </a:gridCol>
                <a:gridCol w="2592288">
                  <a:extLst>
                    <a:ext uri="{9D8B030D-6E8A-4147-A177-3AD203B41FA5}">
                      <a16:colId xmlns:a16="http://schemas.microsoft.com/office/drawing/2014/main" val="1336548692"/>
                    </a:ext>
                  </a:extLst>
                </a:gridCol>
              </a:tblGrid>
              <a:tr h="818300">
                <a:tc>
                  <a:txBody>
                    <a:bodyPr/>
                    <a:lstStyle/>
                    <a:p>
                      <a:r>
                        <a:rPr lang="en-GB" sz="1700" b="1" baseline="0" dirty="0">
                          <a:latin typeface="Times New Roman" panose="02020603050405020304" pitchFamily="18" charset="0"/>
                        </a:rPr>
                        <a:t>Trial</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Aim</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Early mobilisation TTFM (hours)</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Usual Care TTFM (hours)</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Frequency of mobilisation events per day</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a:latin typeface="Times New Roman" panose="02020603050405020304" pitchFamily="18" charset="0"/>
                        </a:rPr>
                        <a:t>Average amount of mobilisation activity</a:t>
                      </a:r>
                      <a:endParaRPr lang="en-GB" sz="1700" baseline="0">
                        <a:latin typeface="Times New Roman" panose="02020603050405020304" pitchFamily="18" charset="0"/>
                      </a:endParaRPr>
                    </a:p>
                  </a:txBody>
                  <a:tcPr marL="23453" marR="23453" marT="11726" marB="11726">
                    <a:lnL>
                      <a:noFill/>
                    </a:lnL>
                    <a:lnR>
                      <a:noFill/>
                    </a:lnR>
                    <a:lnT>
                      <a:noFill/>
                    </a:lnT>
                    <a:lnB>
                      <a:noFill/>
                    </a:lnB>
                  </a:tcPr>
                </a:tc>
                <a:extLst>
                  <a:ext uri="{0D108BD9-81ED-4DB2-BD59-A6C34878D82A}">
                    <a16:rowId xmlns:a16="http://schemas.microsoft.com/office/drawing/2014/main" val="1019880772"/>
                  </a:ext>
                </a:extLst>
              </a:tr>
              <a:tr h="288930">
                <a:tc>
                  <a:txBody>
                    <a:bodyPr/>
                    <a:lstStyle/>
                    <a:p>
                      <a:r>
                        <a:rPr lang="en-GB" sz="1700" baseline="0" dirty="0">
                          <a:latin typeface="Times New Roman" panose="02020603050405020304" pitchFamily="18" charset="0"/>
                        </a:rPr>
                        <a:t>AKEMIS 2012</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Earlier</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13.1 (8.5-25.6)</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33.3 (26.0-39.0)</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Not stated</a:t>
                      </a:r>
                    </a:p>
                  </a:txBody>
                  <a:tcPr marL="23453" marR="23453" marT="11726" marB="11726">
                    <a:lnL>
                      <a:noFill/>
                    </a:lnL>
                    <a:lnR>
                      <a:noFill/>
                    </a:lnR>
                    <a:lnT>
                      <a:noFill/>
                    </a:lnT>
                    <a:lnB>
                      <a:noFill/>
                    </a:lnB>
                  </a:tcPr>
                </a:tc>
                <a:extLst>
                  <a:ext uri="{0D108BD9-81ED-4DB2-BD59-A6C34878D82A}">
                    <a16:rowId xmlns:a16="http://schemas.microsoft.com/office/drawing/2014/main" val="3893664884"/>
                  </a:ext>
                </a:extLst>
              </a:tr>
              <a:tr h="553615">
                <a:tc>
                  <a:txBody>
                    <a:bodyPr/>
                    <a:lstStyle/>
                    <a:p>
                      <a:r>
                        <a:rPr lang="en-GB" sz="1700" baseline="0" dirty="0">
                          <a:latin typeface="Times New Roman" panose="02020603050405020304" pitchFamily="18" charset="0"/>
                        </a:rPr>
                        <a:t>AVERT II 2008</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18.1 (12.8-21.5)</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30.8 (23.0-39.9)</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2 vs 0</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167 vs 69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mobilisation activity</a:t>
                      </a:r>
                    </a:p>
                  </a:txBody>
                  <a:tcPr marL="23453" marR="23453" marT="11726" marB="11726">
                    <a:lnL>
                      <a:noFill/>
                    </a:lnL>
                    <a:lnR>
                      <a:noFill/>
                    </a:lnR>
                    <a:lnT>
                      <a:noFill/>
                    </a:lnT>
                    <a:lnB>
                      <a:noFill/>
                    </a:lnB>
                  </a:tcPr>
                </a:tc>
                <a:extLst>
                  <a:ext uri="{0D108BD9-81ED-4DB2-BD59-A6C34878D82A}">
                    <a16:rowId xmlns:a16="http://schemas.microsoft.com/office/drawing/2014/main" val="1498977"/>
                  </a:ext>
                </a:extLst>
              </a:tr>
              <a:tr h="553615">
                <a:tc>
                  <a:txBody>
                    <a:bodyPr/>
                    <a:lstStyle/>
                    <a:p>
                      <a:r>
                        <a:rPr lang="en-GB" sz="1700" baseline="0">
                          <a:latin typeface="Times New Roman" panose="02020603050405020304" pitchFamily="18" charset="0"/>
                        </a:rPr>
                        <a:t>AVERT III 2015</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18.5 (12.8-22.3)</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22.4 (16.5-29.3)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6.5 vs 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31 vs 10 mins per day of mobilisation activity</a:t>
                      </a:r>
                    </a:p>
                  </a:txBody>
                  <a:tcPr marL="23453" marR="23453" marT="11726" marB="11726">
                    <a:lnL>
                      <a:noFill/>
                    </a:lnL>
                    <a:lnR>
                      <a:noFill/>
                    </a:lnR>
                    <a:lnT>
                      <a:noFill/>
                    </a:lnT>
                    <a:lnB>
                      <a:noFill/>
                    </a:lnB>
                  </a:tcPr>
                </a:tc>
                <a:extLst>
                  <a:ext uri="{0D108BD9-81ED-4DB2-BD59-A6C34878D82A}">
                    <a16:rowId xmlns:a16="http://schemas.microsoft.com/office/drawing/2014/main" val="1649883509"/>
                  </a:ext>
                </a:extLst>
              </a:tr>
              <a:tr h="568434">
                <a:tc>
                  <a:txBody>
                    <a:bodyPr/>
                    <a:lstStyle/>
                    <a:p>
                      <a:r>
                        <a:rPr lang="en-GB" sz="1700" baseline="0">
                          <a:latin typeface="Times New Roman" panose="02020603050405020304" pitchFamily="18" charset="0"/>
                        </a:rPr>
                        <a:t>Glasgow 2010</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27.3 (26.0-29.0)</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32.0 (22.5-47.3)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More EM patients (P=0.02) achieved standing or walking</a:t>
                      </a:r>
                    </a:p>
                  </a:txBody>
                  <a:tcPr marL="23453" marR="23453" marT="11726" marB="11726">
                    <a:lnL>
                      <a:noFill/>
                    </a:lnL>
                    <a:lnR>
                      <a:noFill/>
                    </a:lnR>
                    <a:lnT>
                      <a:noFill/>
                    </a:lnT>
                    <a:lnB>
                      <a:noFill/>
                    </a:lnB>
                  </a:tcPr>
                </a:tc>
                <a:extLst>
                  <a:ext uri="{0D108BD9-81ED-4DB2-BD59-A6C34878D82A}">
                    <a16:rowId xmlns:a16="http://schemas.microsoft.com/office/drawing/2014/main" val="1926185394"/>
                  </a:ext>
                </a:extLst>
              </a:tr>
              <a:tr h="553615">
                <a:tc>
                  <a:txBody>
                    <a:bodyPr/>
                    <a:lstStyle/>
                    <a:p>
                      <a:r>
                        <a:rPr lang="en-GB" sz="1700" baseline="0">
                          <a:latin typeface="Times New Roman" panose="02020603050405020304" pitchFamily="18" charset="0"/>
                        </a:rPr>
                        <a:t>Mangalore 2015a</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18 (16.6-19.8)</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30.5 (29.0-35.0)</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Extra 5-30 mins per day of out of bed activity</a:t>
                      </a:r>
                    </a:p>
                  </a:txBody>
                  <a:tcPr marL="23453" marR="23453" marT="11726" marB="11726">
                    <a:lnL>
                      <a:noFill/>
                    </a:lnL>
                    <a:lnR>
                      <a:noFill/>
                    </a:lnR>
                    <a:lnT>
                      <a:noFill/>
                    </a:lnT>
                    <a:lnB>
                      <a:noFill/>
                    </a:lnB>
                  </a:tcPr>
                </a:tc>
                <a:extLst>
                  <a:ext uri="{0D108BD9-81ED-4DB2-BD59-A6C34878D82A}">
                    <a16:rowId xmlns:a16="http://schemas.microsoft.com/office/drawing/2014/main" val="808343478"/>
                  </a:ext>
                </a:extLst>
              </a:tr>
              <a:tr h="553615">
                <a:tc>
                  <a:txBody>
                    <a:bodyPr/>
                    <a:lstStyle/>
                    <a:p>
                      <a:r>
                        <a:rPr lang="en-GB" sz="1700" baseline="0">
                          <a:latin typeface="Times New Roman" panose="02020603050405020304" pitchFamily="18" charset="0"/>
                        </a:rPr>
                        <a:t>Mangalore 2015b</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Same as 2015a</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Same as 2015a</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Same as 2015a</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Same as 2015a</a:t>
                      </a:r>
                    </a:p>
                  </a:txBody>
                  <a:tcPr marL="23453" marR="23453" marT="11726" marB="11726">
                    <a:lnL>
                      <a:noFill/>
                    </a:lnL>
                    <a:lnR>
                      <a:noFill/>
                    </a:lnR>
                    <a:lnT>
                      <a:noFill/>
                    </a:lnT>
                    <a:lnB>
                      <a:noFill/>
                    </a:lnB>
                  </a:tcPr>
                </a:tc>
                <a:extLst>
                  <a:ext uri="{0D108BD9-81ED-4DB2-BD59-A6C34878D82A}">
                    <a16:rowId xmlns:a16="http://schemas.microsoft.com/office/drawing/2014/main" val="366403394"/>
                  </a:ext>
                </a:extLst>
              </a:tr>
              <a:tr h="553615">
                <a:tc>
                  <a:txBody>
                    <a:bodyPr/>
                    <a:lstStyle/>
                    <a:p>
                      <a:r>
                        <a:rPr lang="en-GB" sz="1700" baseline="0">
                          <a:latin typeface="Times New Roman" panose="02020603050405020304" pitchFamily="18" charset="0"/>
                        </a:rPr>
                        <a:t>Porto Allegre 2015</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43</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72</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0.54 vs 0.03</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Extra 30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per day of out of bed activity</a:t>
                      </a:r>
                    </a:p>
                  </a:txBody>
                  <a:tcPr marL="23453" marR="23453" marT="11726" marB="11726">
                    <a:lnL>
                      <a:noFill/>
                    </a:lnL>
                    <a:lnR>
                      <a:noFill/>
                    </a:lnR>
                    <a:lnT>
                      <a:noFill/>
                    </a:lnT>
                    <a:lnB>
                      <a:noFill/>
                    </a:lnB>
                  </a:tcPr>
                </a:tc>
                <a:extLst>
                  <a:ext uri="{0D108BD9-81ED-4DB2-BD59-A6C34878D82A}">
                    <a16:rowId xmlns:a16="http://schemas.microsoft.com/office/drawing/2014/main" val="3800785687"/>
                  </a:ext>
                </a:extLst>
              </a:tr>
              <a:tr h="553615">
                <a:tc>
                  <a:txBody>
                    <a:bodyPr/>
                    <a:lstStyle/>
                    <a:p>
                      <a:r>
                        <a:rPr lang="en-GB" sz="1700" baseline="0">
                          <a:latin typeface="Times New Roman" panose="02020603050405020304" pitchFamily="18" charset="0"/>
                        </a:rPr>
                        <a:t>Rome 2016</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&lt;24</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96</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60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per day for first 4 days</a:t>
                      </a:r>
                    </a:p>
                  </a:txBody>
                  <a:tcPr marL="23453" marR="23453" marT="11726" marB="11726">
                    <a:lnL>
                      <a:noFill/>
                    </a:lnL>
                    <a:lnR>
                      <a:noFill/>
                    </a:lnR>
                    <a:lnT>
                      <a:noFill/>
                    </a:lnT>
                    <a:lnB>
                      <a:noFill/>
                    </a:lnB>
                  </a:tcPr>
                </a:tc>
                <a:extLst>
                  <a:ext uri="{0D108BD9-81ED-4DB2-BD59-A6C34878D82A}">
                    <a16:rowId xmlns:a16="http://schemas.microsoft.com/office/drawing/2014/main" val="779513051"/>
                  </a:ext>
                </a:extLst>
              </a:tr>
              <a:tr h="288930">
                <a:tc>
                  <a:txBody>
                    <a:bodyPr/>
                    <a:lstStyle/>
                    <a:p>
                      <a:r>
                        <a:rPr lang="en-GB" sz="1700" baseline="0">
                          <a:latin typeface="Times New Roman" panose="02020603050405020304" pitchFamily="18" charset="0"/>
                        </a:rPr>
                        <a:t>SEVEL 2016</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25.9 (22.5-29.3)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71.5 (68.1-74.9)</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83.7 vs 56.6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per day</a:t>
                      </a:r>
                    </a:p>
                  </a:txBody>
                  <a:tcPr marL="23453" marR="23453" marT="11726" marB="11726">
                    <a:lnL>
                      <a:noFill/>
                    </a:lnL>
                    <a:lnR>
                      <a:noFill/>
                    </a:lnR>
                    <a:lnT>
                      <a:noFill/>
                    </a:lnT>
                    <a:lnB>
                      <a:noFill/>
                    </a:lnB>
                  </a:tcPr>
                </a:tc>
                <a:extLst>
                  <a:ext uri="{0D108BD9-81ED-4DB2-BD59-A6C34878D82A}">
                    <a16:rowId xmlns:a16="http://schemas.microsoft.com/office/drawing/2014/main" val="3696730071"/>
                  </a:ext>
                </a:extLst>
              </a:tr>
            </a:tbl>
          </a:graphicData>
        </a:graphic>
      </p:graphicFrame>
    </p:spTree>
    <p:extLst>
      <p:ext uri="{BB962C8B-B14F-4D97-AF65-F5344CB8AC3E}">
        <p14:creationId xmlns:p14="http://schemas.microsoft.com/office/powerpoint/2010/main" val="222449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74639"/>
            <a:ext cx="9875520" cy="907712"/>
          </a:xfrm>
        </p:spPr>
        <p:txBody>
          <a:bodyPr>
            <a:normAutofit/>
          </a:bodyPr>
          <a:lstStyle/>
          <a:p>
            <a:r>
              <a:rPr lang="en-GB" sz="3840" dirty="0">
                <a:solidFill>
                  <a:srgbClr val="1138B5"/>
                </a:solidFill>
              </a:rPr>
              <a:t>Trials of very early mobilisation</a:t>
            </a:r>
          </a:p>
        </p:txBody>
      </p:sp>
      <p:graphicFrame>
        <p:nvGraphicFramePr>
          <p:cNvPr id="3" name="Table 2"/>
          <p:cNvGraphicFramePr>
            <a:graphicFrameLocks noGrp="1"/>
          </p:cNvGraphicFramePr>
          <p:nvPr>
            <p:extLst/>
          </p:nvPr>
        </p:nvGraphicFramePr>
        <p:xfrm>
          <a:off x="1158240" y="1182354"/>
          <a:ext cx="9690289" cy="5286284"/>
        </p:xfrm>
        <a:graphic>
          <a:graphicData uri="http://schemas.openxmlformats.org/drawingml/2006/table">
            <a:tbl>
              <a:tblPr/>
              <a:tblGrid>
                <a:gridCol w="1567786">
                  <a:extLst>
                    <a:ext uri="{9D8B030D-6E8A-4147-A177-3AD203B41FA5}">
                      <a16:colId xmlns:a16="http://schemas.microsoft.com/office/drawing/2014/main" val="2105841819"/>
                    </a:ext>
                  </a:extLst>
                </a:gridCol>
                <a:gridCol w="864096">
                  <a:extLst>
                    <a:ext uri="{9D8B030D-6E8A-4147-A177-3AD203B41FA5}">
                      <a16:colId xmlns:a16="http://schemas.microsoft.com/office/drawing/2014/main" val="1500032565"/>
                    </a:ext>
                  </a:extLst>
                </a:gridCol>
                <a:gridCol w="86410">
                  <a:extLst>
                    <a:ext uri="{9D8B030D-6E8A-4147-A177-3AD203B41FA5}">
                      <a16:colId xmlns:a16="http://schemas.microsoft.com/office/drawing/2014/main" val="307634627"/>
                    </a:ext>
                  </a:extLst>
                </a:gridCol>
                <a:gridCol w="86410">
                  <a:extLst>
                    <a:ext uri="{9D8B030D-6E8A-4147-A177-3AD203B41FA5}">
                      <a16:colId xmlns:a16="http://schemas.microsoft.com/office/drawing/2014/main" val="1678489109"/>
                    </a:ext>
                  </a:extLst>
                </a:gridCol>
                <a:gridCol w="1641782">
                  <a:extLst>
                    <a:ext uri="{9D8B030D-6E8A-4147-A177-3AD203B41FA5}">
                      <a16:colId xmlns:a16="http://schemas.microsoft.com/office/drawing/2014/main" val="2232301384"/>
                    </a:ext>
                  </a:extLst>
                </a:gridCol>
                <a:gridCol w="1468963">
                  <a:extLst>
                    <a:ext uri="{9D8B030D-6E8A-4147-A177-3AD203B41FA5}">
                      <a16:colId xmlns:a16="http://schemas.microsoft.com/office/drawing/2014/main" val="1735653795"/>
                    </a:ext>
                  </a:extLst>
                </a:gridCol>
                <a:gridCol w="1382554">
                  <a:extLst>
                    <a:ext uri="{9D8B030D-6E8A-4147-A177-3AD203B41FA5}">
                      <a16:colId xmlns:a16="http://schemas.microsoft.com/office/drawing/2014/main" val="3307542442"/>
                    </a:ext>
                  </a:extLst>
                </a:gridCol>
                <a:gridCol w="2592288">
                  <a:extLst>
                    <a:ext uri="{9D8B030D-6E8A-4147-A177-3AD203B41FA5}">
                      <a16:colId xmlns:a16="http://schemas.microsoft.com/office/drawing/2014/main" val="1336548692"/>
                    </a:ext>
                  </a:extLst>
                </a:gridCol>
              </a:tblGrid>
              <a:tr h="818300">
                <a:tc>
                  <a:txBody>
                    <a:bodyPr/>
                    <a:lstStyle/>
                    <a:p>
                      <a:r>
                        <a:rPr lang="en-GB" sz="1700" b="1" baseline="0" dirty="0">
                          <a:latin typeface="Times New Roman" panose="02020603050405020304" pitchFamily="18" charset="0"/>
                        </a:rPr>
                        <a:t>Trial</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Aim</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Early mobilisation TTFM (hours)</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Usual Care TTFM (hours)</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dirty="0">
                          <a:latin typeface="Times New Roman" panose="02020603050405020304" pitchFamily="18" charset="0"/>
                        </a:rPr>
                        <a:t>Frequency of mobilisation events per day</a:t>
                      </a:r>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1" baseline="0">
                          <a:latin typeface="Times New Roman" panose="02020603050405020304" pitchFamily="18" charset="0"/>
                        </a:rPr>
                        <a:t>Average amount of mobilisation activity</a:t>
                      </a:r>
                      <a:endParaRPr lang="en-GB" sz="1700" baseline="0">
                        <a:latin typeface="Times New Roman" panose="02020603050405020304" pitchFamily="18" charset="0"/>
                      </a:endParaRPr>
                    </a:p>
                  </a:txBody>
                  <a:tcPr marL="23453" marR="23453" marT="11726" marB="11726">
                    <a:lnL>
                      <a:noFill/>
                    </a:lnL>
                    <a:lnR>
                      <a:noFill/>
                    </a:lnR>
                    <a:lnT>
                      <a:noFill/>
                    </a:lnT>
                    <a:lnB>
                      <a:noFill/>
                    </a:lnB>
                  </a:tcPr>
                </a:tc>
                <a:extLst>
                  <a:ext uri="{0D108BD9-81ED-4DB2-BD59-A6C34878D82A}">
                    <a16:rowId xmlns:a16="http://schemas.microsoft.com/office/drawing/2014/main" val="1019880772"/>
                  </a:ext>
                </a:extLst>
              </a:tr>
              <a:tr h="288930">
                <a:tc>
                  <a:txBody>
                    <a:bodyPr/>
                    <a:lstStyle/>
                    <a:p>
                      <a:r>
                        <a:rPr lang="en-GB" sz="1700" baseline="0" dirty="0">
                          <a:latin typeface="Times New Roman" panose="02020603050405020304" pitchFamily="18" charset="0"/>
                        </a:rPr>
                        <a:t>AKEMIS 2012</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Earlier</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13.1 (8.5-25.6)</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33.3 (26.0-39.0)</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Not stated</a:t>
                      </a:r>
                    </a:p>
                  </a:txBody>
                  <a:tcPr marL="23453" marR="23453" marT="11726" marB="11726">
                    <a:lnL>
                      <a:noFill/>
                    </a:lnL>
                    <a:lnR>
                      <a:noFill/>
                    </a:lnR>
                    <a:lnT>
                      <a:noFill/>
                    </a:lnT>
                    <a:lnB>
                      <a:noFill/>
                    </a:lnB>
                  </a:tcPr>
                </a:tc>
                <a:extLst>
                  <a:ext uri="{0D108BD9-81ED-4DB2-BD59-A6C34878D82A}">
                    <a16:rowId xmlns:a16="http://schemas.microsoft.com/office/drawing/2014/main" val="3893664884"/>
                  </a:ext>
                </a:extLst>
              </a:tr>
              <a:tr h="553615">
                <a:tc>
                  <a:txBody>
                    <a:bodyPr/>
                    <a:lstStyle/>
                    <a:p>
                      <a:r>
                        <a:rPr lang="en-GB" sz="1700" baseline="0" dirty="0">
                          <a:latin typeface="Times New Roman" panose="02020603050405020304" pitchFamily="18" charset="0"/>
                        </a:rPr>
                        <a:t>AVERT II 2008</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18.1 (12.8-21.5)</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30.8 (23.0-39.9)</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2 vs 0</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167 vs 69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mobilisation activity</a:t>
                      </a:r>
                    </a:p>
                  </a:txBody>
                  <a:tcPr marL="23453" marR="23453" marT="11726" marB="11726">
                    <a:lnL>
                      <a:noFill/>
                    </a:lnL>
                    <a:lnR>
                      <a:noFill/>
                    </a:lnR>
                    <a:lnT>
                      <a:noFill/>
                    </a:lnT>
                    <a:lnB>
                      <a:noFill/>
                    </a:lnB>
                  </a:tcPr>
                </a:tc>
                <a:extLst>
                  <a:ext uri="{0D108BD9-81ED-4DB2-BD59-A6C34878D82A}">
                    <a16:rowId xmlns:a16="http://schemas.microsoft.com/office/drawing/2014/main" val="1498977"/>
                  </a:ext>
                </a:extLst>
              </a:tr>
              <a:tr h="553615">
                <a:tc>
                  <a:txBody>
                    <a:bodyPr/>
                    <a:lstStyle/>
                    <a:p>
                      <a:r>
                        <a:rPr lang="en-GB" sz="1700" baseline="0">
                          <a:latin typeface="Times New Roman" panose="02020603050405020304" pitchFamily="18" charset="0"/>
                        </a:rPr>
                        <a:t>AVERT III 2015</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18.5 (12.8-22.3)</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22.4 (16.5-29.3)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6.5 vs 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31 vs 10 mins per day of mobilisation activity</a:t>
                      </a:r>
                    </a:p>
                  </a:txBody>
                  <a:tcPr marL="23453" marR="23453" marT="11726" marB="11726">
                    <a:lnL>
                      <a:noFill/>
                    </a:lnL>
                    <a:lnR>
                      <a:noFill/>
                    </a:lnR>
                    <a:lnT>
                      <a:noFill/>
                    </a:lnT>
                    <a:lnB>
                      <a:noFill/>
                    </a:lnB>
                  </a:tcPr>
                </a:tc>
                <a:extLst>
                  <a:ext uri="{0D108BD9-81ED-4DB2-BD59-A6C34878D82A}">
                    <a16:rowId xmlns:a16="http://schemas.microsoft.com/office/drawing/2014/main" val="1649883509"/>
                  </a:ext>
                </a:extLst>
              </a:tr>
              <a:tr h="568434">
                <a:tc>
                  <a:txBody>
                    <a:bodyPr/>
                    <a:lstStyle/>
                    <a:p>
                      <a:r>
                        <a:rPr lang="en-GB" sz="1700" baseline="0">
                          <a:latin typeface="Times New Roman" panose="02020603050405020304" pitchFamily="18" charset="0"/>
                        </a:rPr>
                        <a:t>Glasgow 2010</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27.3 (26.0-29.0)</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32.0 (22.5-47.3)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More EM patients (P=0.02) achieved standing or walking</a:t>
                      </a:r>
                    </a:p>
                  </a:txBody>
                  <a:tcPr marL="23453" marR="23453" marT="11726" marB="11726">
                    <a:lnL>
                      <a:noFill/>
                    </a:lnL>
                    <a:lnR>
                      <a:noFill/>
                    </a:lnR>
                    <a:lnT>
                      <a:noFill/>
                    </a:lnT>
                    <a:lnB>
                      <a:noFill/>
                    </a:lnB>
                  </a:tcPr>
                </a:tc>
                <a:extLst>
                  <a:ext uri="{0D108BD9-81ED-4DB2-BD59-A6C34878D82A}">
                    <a16:rowId xmlns:a16="http://schemas.microsoft.com/office/drawing/2014/main" val="1926185394"/>
                  </a:ext>
                </a:extLst>
              </a:tr>
              <a:tr h="553615">
                <a:tc>
                  <a:txBody>
                    <a:bodyPr/>
                    <a:lstStyle/>
                    <a:p>
                      <a:r>
                        <a:rPr lang="en-GB" sz="1700" baseline="0">
                          <a:latin typeface="Times New Roman" panose="02020603050405020304" pitchFamily="18" charset="0"/>
                        </a:rPr>
                        <a:t>Mangalore 2015a</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18 (16.6-19.8)</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30.5 (29.0-35.0)</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Extra 5-30 mins per day of out of bed activity</a:t>
                      </a:r>
                    </a:p>
                  </a:txBody>
                  <a:tcPr marL="23453" marR="23453" marT="11726" marB="11726">
                    <a:lnL>
                      <a:noFill/>
                    </a:lnL>
                    <a:lnR>
                      <a:noFill/>
                    </a:lnR>
                    <a:lnT>
                      <a:noFill/>
                    </a:lnT>
                    <a:lnB>
                      <a:noFill/>
                    </a:lnB>
                  </a:tcPr>
                </a:tc>
                <a:extLst>
                  <a:ext uri="{0D108BD9-81ED-4DB2-BD59-A6C34878D82A}">
                    <a16:rowId xmlns:a16="http://schemas.microsoft.com/office/drawing/2014/main" val="808343478"/>
                  </a:ext>
                </a:extLst>
              </a:tr>
              <a:tr h="553615">
                <a:tc>
                  <a:txBody>
                    <a:bodyPr/>
                    <a:lstStyle/>
                    <a:p>
                      <a:r>
                        <a:rPr lang="en-GB" sz="1700" baseline="0">
                          <a:latin typeface="Times New Roman" panose="02020603050405020304" pitchFamily="18" charset="0"/>
                        </a:rPr>
                        <a:t>Mangalore 2015b</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Same as 2015a</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Same as 2015a</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Same as 2015a</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Same as 2015a</a:t>
                      </a:r>
                    </a:p>
                  </a:txBody>
                  <a:tcPr marL="23453" marR="23453" marT="11726" marB="11726">
                    <a:lnL>
                      <a:noFill/>
                    </a:lnL>
                    <a:lnR>
                      <a:noFill/>
                    </a:lnR>
                    <a:lnT>
                      <a:noFill/>
                    </a:lnT>
                    <a:lnB>
                      <a:noFill/>
                    </a:lnB>
                  </a:tcPr>
                </a:tc>
                <a:extLst>
                  <a:ext uri="{0D108BD9-81ED-4DB2-BD59-A6C34878D82A}">
                    <a16:rowId xmlns:a16="http://schemas.microsoft.com/office/drawing/2014/main" val="366403394"/>
                  </a:ext>
                </a:extLst>
              </a:tr>
              <a:tr h="553615">
                <a:tc>
                  <a:txBody>
                    <a:bodyPr/>
                    <a:lstStyle/>
                    <a:p>
                      <a:r>
                        <a:rPr lang="en-GB" sz="1700" baseline="0">
                          <a:latin typeface="Times New Roman" panose="02020603050405020304" pitchFamily="18" charset="0"/>
                        </a:rPr>
                        <a:t>Porto Allegre 2015</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 &amp; more</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43</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72</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0.54 vs 0.03</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Extra 30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per day of out of bed activity</a:t>
                      </a:r>
                    </a:p>
                  </a:txBody>
                  <a:tcPr marL="23453" marR="23453" marT="11726" marB="11726">
                    <a:lnL>
                      <a:noFill/>
                    </a:lnL>
                    <a:lnR>
                      <a:noFill/>
                    </a:lnR>
                    <a:lnT>
                      <a:noFill/>
                    </a:lnT>
                    <a:lnB>
                      <a:noFill/>
                    </a:lnB>
                  </a:tcPr>
                </a:tc>
                <a:extLst>
                  <a:ext uri="{0D108BD9-81ED-4DB2-BD59-A6C34878D82A}">
                    <a16:rowId xmlns:a16="http://schemas.microsoft.com/office/drawing/2014/main" val="3800785687"/>
                  </a:ext>
                </a:extLst>
              </a:tr>
              <a:tr h="553615">
                <a:tc>
                  <a:txBody>
                    <a:bodyPr/>
                    <a:lstStyle/>
                    <a:p>
                      <a:r>
                        <a:rPr lang="en-GB" sz="1700" baseline="0">
                          <a:latin typeface="Times New Roman" panose="02020603050405020304" pitchFamily="18" charset="0"/>
                        </a:rPr>
                        <a:t>Rome 2016</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&lt;24</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96</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60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per day for first 4 days</a:t>
                      </a:r>
                    </a:p>
                  </a:txBody>
                  <a:tcPr marL="23453" marR="23453" marT="11726" marB="11726">
                    <a:lnL>
                      <a:noFill/>
                    </a:lnL>
                    <a:lnR>
                      <a:noFill/>
                    </a:lnR>
                    <a:lnT>
                      <a:noFill/>
                    </a:lnT>
                    <a:lnB>
                      <a:noFill/>
                    </a:lnB>
                  </a:tcPr>
                </a:tc>
                <a:extLst>
                  <a:ext uri="{0D108BD9-81ED-4DB2-BD59-A6C34878D82A}">
                    <a16:rowId xmlns:a16="http://schemas.microsoft.com/office/drawing/2014/main" val="779513051"/>
                  </a:ext>
                </a:extLst>
              </a:tr>
              <a:tr h="288930">
                <a:tc>
                  <a:txBody>
                    <a:bodyPr/>
                    <a:lstStyle/>
                    <a:p>
                      <a:r>
                        <a:rPr lang="en-GB" sz="1700" baseline="0">
                          <a:latin typeface="Times New Roman" panose="02020603050405020304" pitchFamily="18" charset="0"/>
                        </a:rPr>
                        <a:t>SEVEL 2016</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Earlier</a:t>
                      </a: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endParaRPr lang="en-GB" sz="1700" baseline="0" dirty="0">
                        <a:latin typeface="Times New Roman" panose="02020603050405020304" pitchFamily="18" charset="0"/>
                      </a:endParaRP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25.9 (22.5-29.3)</a:t>
                      </a:r>
                    </a:p>
                  </a:txBody>
                  <a:tcPr marL="23453" marR="23453" marT="11726" marB="11726">
                    <a:lnL>
                      <a:noFill/>
                    </a:lnL>
                    <a:lnR>
                      <a:noFill/>
                    </a:lnR>
                    <a:lnT>
                      <a:noFill/>
                    </a:lnT>
                    <a:lnB>
                      <a:noFill/>
                    </a:lnB>
                  </a:tcPr>
                </a:tc>
                <a:tc>
                  <a:txBody>
                    <a:bodyPr/>
                    <a:lstStyle/>
                    <a:p>
                      <a:r>
                        <a:rPr lang="en-GB" sz="1700" baseline="0">
                          <a:latin typeface="Times New Roman" panose="02020603050405020304" pitchFamily="18" charset="0"/>
                        </a:rPr>
                        <a:t>71.5 (68.1-74.9)</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Not stated</a:t>
                      </a:r>
                    </a:p>
                  </a:txBody>
                  <a:tcPr marL="23453" marR="23453" marT="11726" marB="11726">
                    <a:lnL>
                      <a:noFill/>
                    </a:lnL>
                    <a:lnR>
                      <a:noFill/>
                    </a:lnR>
                    <a:lnT>
                      <a:noFill/>
                    </a:lnT>
                    <a:lnB>
                      <a:noFill/>
                    </a:lnB>
                  </a:tcPr>
                </a:tc>
                <a:tc>
                  <a:txBody>
                    <a:bodyPr/>
                    <a:lstStyle/>
                    <a:p>
                      <a:r>
                        <a:rPr lang="en-GB" sz="1700" baseline="0" dirty="0">
                          <a:latin typeface="Times New Roman" panose="02020603050405020304" pitchFamily="18" charset="0"/>
                        </a:rPr>
                        <a:t>83.7 vs 56.6 </a:t>
                      </a:r>
                      <a:r>
                        <a:rPr lang="en-GB" sz="1700" baseline="0" dirty="0" err="1">
                          <a:latin typeface="Times New Roman" panose="02020603050405020304" pitchFamily="18" charset="0"/>
                        </a:rPr>
                        <a:t>mins</a:t>
                      </a:r>
                      <a:r>
                        <a:rPr lang="en-GB" sz="1700" baseline="0" dirty="0">
                          <a:latin typeface="Times New Roman" panose="02020603050405020304" pitchFamily="18" charset="0"/>
                        </a:rPr>
                        <a:t> per day</a:t>
                      </a:r>
                    </a:p>
                  </a:txBody>
                  <a:tcPr marL="23453" marR="23453" marT="11726" marB="11726">
                    <a:lnL>
                      <a:noFill/>
                    </a:lnL>
                    <a:lnR>
                      <a:noFill/>
                    </a:lnR>
                    <a:lnT>
                      <a:noFill/>
                    </a:lnT>
                    <a:lnB>
                      <a:noFill/>
                    </a:lnB>
                  </a:tcPr>
                </a:tc>
                <a:extLst>
                  <a:ext uri="{0D108BD9-81ED-4DB2-BD59-A6C34878D82A}">
                    <a16:rowId xmlns:a16="http://schemas.microsoft.com/office/drawing/2014/main" val="3696730071"/>
                  </a:ext>
                </a:extLst>
              </a:tr>
            </a:tbl>
          </a:graphicData>
        </a:graphic>
      </p:graphicFrame>
      <p:sp>
        <p:nvSpPr>
          <p:cNvPr id="4" name="Rectangle: Rounded Corners 3">
            <a:extLst>
              <a:ext uri="{FF2B5EF4-FFF2-40B4-BE49-F238E27FC236}">
                <a16:creationId xmlns:a16="http://schemas.microsoft.com/office/drawing/2014/main" id="{B249472E-08DE-4982-9748-9537A5038632}"/>
              </a:ext>
            </a:extLst>
          </p:cNvPr>
          <p:cNvSpPr/>
          <p:nvPr/>
        </p:nvSpPr>
        <p:spPr>
          <a:xfrm>
            <a:off x="3676531" y="1182351"/>
            <a:ext cx="1641782" cy="5401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5" name="Rectangle: Rounded Corners 4">
            <a:extLst>
              <a:ext uri="{FF2B5EF4-FFF2-40B4-BE49-F238E27FC236}">
                <a16:creationId xmlns:a16="http://schemas.microsoft.com/office/drawing/2014/main" id="{7D43F72F-1ED1-4A4F-8330-6B9360C845A7}"/>
              </a:ext>
            </a:extLst>
          </p:cNvPr>
          <p:cNvSpPr/>
          <p:nvPr/>
        </p:nvSpPr>
        <p:spPr>
          <a:xfrm>
            <a:off x="5231907" y="1182350"/>
            <a:ext cx="1641782" cy="5401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Tree>
    <p:extLst>
      <p:ext uri="{BB962C8B-B14F-4D97-AF65-F5344CB8AC3E}">
        <p14:creationId xmlns:p14="http://schemas.microsoft.com/office/powerpoint/2010/main" val="315120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2E953-4E1D-9942-99BD-93ACAE5C56EA}"/>
              </a:ext>
            </a:extLst>
          </p:cNvPr>
          <p:cNvSpPr>
            <a:spLocks noGrp="1"/>
          </p:cNvSpPr>
          <p:nvPr>
            <p:ph type="title"/>
          </p:nvPr>
        </p:nvSpPr>
        <p:spPr/>
        <p:txBody>
          <a:bodyPr>
            <a:normAutofit/>
          </a:bodyPr>
          <a:lstStyle/>
          <a:p>
            <a:r>
              <a:rPr lang="en-US" sz="3800" dirty="0"/>
              <a:t>Outline</a:t>
            </a:r>
          </a:p>
        </p:txBody>
      </p:sp>
      <p:sp>
        <p:nvSpPr>
          <p:cNvPr id="5" name="Content Placeholder 4">
            <a:extLst>
              <a:ext uri="{FF2B5EF4-FFF2-40B4-BE49-F238E27FC236}">
                <a16:creationId xmlns:a16="http://schemas.microsoft.com/office/drawing/2014/main" id="{875EA7D5-56F6-DC43-9DDE-80780E57B7D1}"/>
              </a:ext>
            </a:extLst>
          </p:cNvPr>
          <p:cNvSpPr>
            <a:spLocks noGrp="1"/>
          </p:cNvSpPr>
          <p:nvPr>
            <p:ph idx="1"/>
          </p:nvPr>
        </p:nvSpPr>
        <p:spPr/>
        <p:txBody>
          <a:bodyPr>
            <a:normAutofit lnSpcReduction="10000"/>
          </a:bodyPr>
          <a:lstStyle/>
          <a:p>
            <a:pPr fontAlgn="base">
              <a:lnSpc>
                <a:spcPct val="150000"/>
              </a:lnSpc>
            </a:pPr>
            <a:r>
              <a:rPr lang="en-GB" dirty="0">
                <a:latin typeface="+mj-lt"/>
              </a:rPr>
              <a:t>NIHR CRSU </a:t>
            </a:r>
          </a:p>
          <a:p>
            <a:pPr fontAlgn="base">
              <a:lnSpc>
                <a:spcPct val="150000"/>
              </a:lnSpc>
            </a:pPr>
            <a:r>
              <a:rPr lang="en-GB" dirty="0">
                <a:latin typeface="+mj-lt"/>
              </a:rPr>
              <a:t>Supporting complex reviews</a:t>
            </a:r>
          </a:p>
          <a:p>
            <a:pPr fontAlgn="base">
              <a:lnSpc>
                <a:spcPct val="150000"/>
              </a:lnSpc>
            </a:pPr>
            <a:r>
              <a:rPr lang="en-GB" dirty="0">
                <a:latin typeface="+mj-lt"/>
              </a:rPr>
              <a:t>A Cochrane network meta-analysis: early mobilisation after stroke </a:t>
            </a:r>
          </a:p>
          <a:p>
            <a:pPr fontAlgn="base">
              <a:lnSpc>
                <a:spcPct val="150000"/>
              </a:lnSpc>
            </a:pPr>
            <a:r>
              <a:rPr lang="en-GB" dirty="0">
                <a:latin typeface="+mj-lt"/>
              </a:rPr>
              <a:t>An app for network meta-analysis - </a:t>
            </a:r>
            <a:r>
              <a:rPr lang="en-GB" dirty="0" err="1">
                <a:latin typeface="+mj-lt"/>
              </a:rPr>
              <a:t>MetaInsight</a:t>
            </a:r>
            <a:endParaRPr lang="en-GB" dirty="0">
              <a:latin typeface="+mj-lt"/>
            </a:endParaRPr>
          </a:p>
          <a:p>
            <a:pPr fontAlgn="base">
              <a:lnSpc>
                <a:spcPct val="150000"/>
              </a:lnSpc>
            </a:pPr>
            <a:r>
              <a:rPr lang="en-GB" dirty="0">
                <a:latin typeface="+mj-lt"/>
              </a:rPr>
              <a:t>Network meta-analysis of complex interventions - Component Analysis </a:t>
            </a:r>
          </a:p>
          <a:p>
            <a:pPr fontAlgn="base">
              <a:lnSpc>
                <a:spcPct val="150000"/>
              </a:lnSpc>
            </a:pPr>
            <a:r>
              <a:rPr lang="en-GB" dirty="0">
                <a:latin typeface="+mj-lt"/>
              </a:rPr>
              <a:t>Further complex reviews issues</a:t>
            </a:r>
          </a:p>
        </p:txBody>
      </p:sp>
    </p:spTree>
    <p:extLst>
      <p:ext uri="{BB962C8B-B14F-4D97-AF65-F5344CB8AC3E}">
        <p14:creationId xmlns:p14="http://schemas.microsoft.com/office/powerpoint/2010/main" val="113106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8240" y="461633"/>
            <a:ext cx="9875520" cy="1143000"/>
          </a:xfrm>
        </p:spPr>
        <p:txBody>
          <a:bodyPr>
            <a:normAutofit/>
          </a:bodyPr>
          <a:lstStyle/>
          <a:p>
            <a:r>
              <a:rPr lang="en-GB" altLang="en-US" sz="3360" dirty="0">
                <a:solidFill>
                  <a:schemeClr val="tx2"/>
                </a:solidFill>
              </a:rPr>
              <a:t>Early Mobilisation trials – Network meta-analysis</a:t>
            </a:r>
            <a:br>
              <a:rPr lang="en-GB" altLang="en-US" sz="3360" dirty="0">
                <a:solidFill>
                  <a:schemeClr val="tx2"/>
                </a:solidFill>
              </a:rPr>
            </a:br>
            <a:r>
              <a:rPr lang="en-GB" altLang="en-US" sz="2880" dirty="0">
                <a:solidFill>
                  <a:schemeClr val="tx2"/>
                </a:solidFill>
              </a:rPr>
              <a:t>TTFM (time to first mobilisation) groups</a:t>
            </a:r>
          </a:p>
        </p:txBody>
      </p:sp>
      <p:sp>
        <p:nvSpPr>
          <p:cNvPr id="4" name="TextBox 3"/>
          <p:cNvSpPr txBox="1"/>
          <p:nvPr/>
        </p:nvSpPr>
        <p:spPr>
          <a:xfrm>
            <a:off x="1190239" y="5934879"/>
            <a:ext cx="3430747" cy="350865"/>
          </a:xfrm>
          <a:prstGeom prst="rect">
            <a:avLst/>
          </a:prstGeom>
          <a:noFill/>
        </p:spPr>
        <p:txBody>
          <a:bodyPr wrap="none" rtlCol="0">
            <a:spAutoFit/>
          </a:bodyPr>
          <a:lstStyle/>
          <a:p>
            <a:r>
              <a:rPr lang="en-GB" sz="1680" dirty="0">
                <a:latin typeface="Times New Roman" panose="02020603050405020304" pitchFamily="18" charset="0"/>
                <a:cs typeface="Times New Roman" panose="02020603050405020304" pitchFamily="18" charset="0"/>
              </a:rPr>
              <a:t>Cochrane review (update in progress)</a:t>
            </a:r>
          </a:p>
        </p:txBody>
      </p:sp>
      <p:sp>
        <p:nvSpPr>
          <p:cNvPr id="2" name="TextBox 1"/>
          <p:cNvSpPr txBox="1"/>
          <p:nvPr/>
        </p:nvSpPr>
        <p:spPr>
          <a:xfrm>
            <a:off x="2225073" y="2327760"/>
            <a:ext cx="1209562" cy="683264"/>
          </a:xfrm>
          <a:prstGeom prst="rect">
            <a:avLst/>
          </a:prstGeom>
          <a:noFill/>
        </p:spPr>
        <p:txBody>
          <a:bodyPr wrap="none" rtlCol="0">
            <a:spAutoFit/>
          </a:bodyPr>
          <a:lstStyle/>
          <a:p>
            <a:pPr algn="ctr"/>
            <a:r>
              <a:rPr lang="en-GB" sz="1920" dirty="0"/>
              <a:t>VEM </a:t>
            </a:r>
          </a:p>
          <a:p>
            <a:pPr algn="ctr"/>
            <a:r>
              <a:rPr lang="en-GB" sz="1920" dirty="0"/>
              <a:t>(18 hours)</a:t>
            </a:r>
          </a:p>
        </p:txBody>
      </p:sp>
      <p:sp>
        <p:nvSpPr>
          <p:cNvPr id="7" name="TextBox 6"/>
          <p:cNvSpPr txBox="1"/>
          <p:nvPr/>
        </p:nvSpPr>
        <p:spPr>
          <a:xfrm>
            <a:off x="2224913" y="3600077"/>
            <a:ext cx="1332993" cy="683264"/>
          </a:xfrm>
          <a:prstGeom prst="rect">
            <a:avLst/>
          </a:prstGeom>
          <a:noFill/>
        </p:spPr>
        <p:txBody>
          <a:bodyPr wrap="none" rtlCol="0">
            <a:spAutoFit/>
          </a:bodyPr>
          <a:lstStyle/>
          <a:p>
            <a:pPr algn="ctr"/>
            <a:r>
              <a:rPr lang="en-GB" sz="1920" dirty="0"/>
              <a:t>Usual care </a:t>
            </a:r>
          </a:p>
          <a:p>
            <a:pPr algn="ctr"/>
            <a:r>
              <a:rPr lang="en-GB" sz="1920" dirty="0"/>
              <a:t>(&gt;30 hours)</a:t>
            </a:r>
          </a:p>
        </p:txBody>
      </p:sp>
      <p:sp>
        <p:nvSpPr>
          <p:cNvPr id="8" name="Flowchart: Connector 7"/>
          <p:cNvSpPr/>
          <p:nvPr/>
        </p:nvSpPr>
        <p:spPr>
          <a:xfrm>
            <a:off x="3676532" y="2521699"/>
            <a:ext cx="146512" cy="147036"/>
          </a:xfrm>
          <a:prstGeom prst="flowChartConnector">
            <a:avLst/>
          </a:prstGeom>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10" name="Flowchart: Connector 9"/>
          <p:cNvSpPr/>
          <p:nvPr/>
        </p:nvSpPr>
        <p:spPr>
          <a:xfrm>
            <a:off x="3676532" y="3723926"/>
            <a:ext cx="146512" cy="14703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cxnSp>
        <p:nvCxnSpPr>
          <p:cNvPr id="11" name="Straight Connector 10"/>
          <p:cNvCxnSpPr>
            <a:stCxn id="8" idx="4"/>
            <a:endCxn id="10" idx="0"/>
          </p:cNvCxnSpPr>
          <p:nvPr/>
        </p:nvCxnSpPr>
        <p:spPr>
          <a:xfrm>
            <a:off x="3749788" y="2668735"/>
            <a:ext cx="0" cy="10551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1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8240" y="461633"/>
            <a:ext cx="9875520" cy="1143000"/>
          </a:xfrm>
        </p:spPr>
        <p:txBody>
          <a:bodyPr>
            <a:normAutofit/>
          </a:bodyPr>
          <a:lstStyle/>
          <a:p>
            <a:r>
              <a:rPr lang="en-GB" altLang="en-US" sz="3360" dirty="0">
                <a:solidFill>
                  <a:schemeClr val="tx2"/>
                </a:solidFill>
              </a:rPr>
              <a:t>Early Mobilisation trials – Network meta-analysis</a:t>
            </a:r>
            <a:br>
              <a:rPr lang="en-GB" altLang="en-US" sz="3360" dirty="0">
                <a:solidFill>
                  <a:schemeClr val="tx2"/>
                </a:solidFill>
              </a:rPr>
            </a:br>
            <a:r>
              <a:rPr lang="en-GB" altLang="en-US" sz="2880" dirty="0">
                <a:solidFill>
                  <a:schemeClr val="tx2"/>
                </a:solidFill>
              </a:rPr>
              <a:t>TTFM (time to first mobilisation) groups</a:t>
            </a:r>
          </a:p>
        </p:txBody>
      </p:sp>
      <p:sp>
        <p:nvSpPr>
          <p:cNvPr id="4" name="TextBox 3"/>
          <p:cNvSpPr txBox="1"/>
          <p:nvPr/>
        </p:nvSpPr>
        <p:spPr>
          <a:xfrm>
            <a:off x="1190239" y="5934879"/>
            <a:ext cx="3430747" cy="350865"/>
          </a:xfrm>
          <a:prstGeom prst="rect">
            <a:avLst/>
          </a:prstGeom>
          <a:noFill/>
        </p:spPr>
        <p:txBody>
          <a:bodyPr wrap="none" rtlCol="0">
            <a:spAutoFit/>
          </a:bodyPr>
          <a:lstStyle/>
          <a:p>
            <a:r>
              <a:rPr lang="en-GB" sz="1680" dirty="0">
                <a:latin typeface="Times New Roman" panose="02020603050405020304" pitchFamily="18" charset="0"/>
                <a:cs typeface="Times New Roman" panose="02020603050405020304" pitchFamily="18" charset="0"/>
              </a:rPr>
              <a:t>Cochrane review (update in progress)</a:t>
            </a:r>
          </a:p>
        </p:txBody>
      </p:sp>
      <p:pic>
        <p:nvPicPr>
          <p:cNvPr id="5" name="Picture 4"/>
          <p:cNvPicPr>
            <a:picLocks noChangeAspect="1"/>
          </p:cNvPicPr>
          <p:nvPr/>
        </p:nvPicPr>
        <p:blipFill>
          <a:blip r:embed="rId2"/>
          <a:stretch>
            <a:fillRect/>
          </a:stretch>
        </p:blipFill>
        <p:spPr>
          <a:xfrm>
            <a:off x="5318314" y="1926714"/>
            <a:ext cx="4489831" cy="3594424"/>
          </a:xfrm>
          <a:prstGeom prst="rect">
            <a:avLst/>
          </a:prstGeom>
        </p:spPr>
      </p:pic>
      <p:sp>
        <p:nvSpPr>
          <p:cNvPr id="2" name="TextBox 1"/>
          <p:cNvSpPr txBox="1"/>
          <p:nvPr/>
        </p:nvSpPr>
        <p:spPr>
          <a:xfrm>
            <a:off x="2225073" y="2327760"/>
            <a:ext cx="1209562" cy="683264"/>
          </a:xfrm>
          <a:prstGeom prst="rect">
            <a:avLst/>
          </a:prstGeom>
          <a:noFill/>
        </p:spPr>
        <p:txBody>
          <a:bodyPr wrap="none" rtlCol="0">
            <a:spAutoFit/>
          </a:bodyPr>
          <a:lstStyle/>
          <a:p>
            <a:pPr algn="ctr"/>
            <a:r>
              <a:rPr lang="en-GB" sz="1920" dirty="0"/>
              <a:t>VEM </a:t>
            </a:r>
          </a:p>
          <a:p>
            <a:pPr algn="ctr"/>
            <a:r>
              <a:rPr lang="en-GB" sz="1920" dirty="0"/>
              <a:t>(18 hours)</a:t>
            </a:r>
          </a:p>
        </p:txBody>
      </p:sp>
      <p:sp>
        <p:nvSpPr>
          <p:cNvPr id="7" name="TextBox 6"/>
          <p:cNvSpPr txBox="1"/>
          <p:nvPr/>
        </p:nvSpPr>
        <p:spPr>
          <a:xfrm>
            <a:off x="2224913" y="3600077"/>
            <a:ext cx="1332993" cy="683264"/>
          </a:xfrm>
          <a:prstGeom prst="rect">
            <a:avLst/>
          </a:prstGeom>
          <a:noFill/>
        </p:spPr>
        <p:txBody>
          <a:bodyPr wrap="none" rtlCol="0">
            <a:spAutoFit/>
          </a:bodyPr>
          <a:lstStyle/>
          <a:p>
            <a:pPr algn="ctr"/>
            <a:r>
              <a:rPr lang="en-GB" sz="1920" dirty="0"/>
              <a:t>Usual care </a:t>
            </a:r>
          </a:p>
          <a:p>
            <a:pPr algn="ctr"/>
            <a:r>
              <a:rPr lang="en-GB" sz="1920" dirty="0"/>
              <a:t>(&gt;30 hours)</a:t>
            </a:r>
          </a:p>
        </p:txBody>
      </p:sp>
      <p:sp>
        <p:nvSpPr>
          <p:cNvPr id="8" name="Flowchart: Connector 7"/>
          <p:cNvSpPr/>
          <p:nvPr/>
        </p:nvSpPr>
        <p:spPr>
          <a:xfrm>
            <a:off x="3676532" y="2521699"/>
            <a:ext cx="146512" cy="147036"/>
          </a:xfrm>
          <a:prstGeom prst="flowChartConnector">
            <a:avLst/>
          </a:prstGeom>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10" name="Flowchart: Connector 9"/>
          <p:cNvSpPr/>
          <p:nvPr/>
        </p:nvSpPr>
        <p:spPr>
          <a:xfrm>
            <a:off x="3676532" y="3723926"/>
            <a:ext cx="146512" cy="14703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cxnSp>
        <p:nvCxnSpPr>
          <p:cNvPr id="11" name="Straight Connector 10"/>
          <p:cNvCxnSpPr>
            <a:stCxn id="8" idx="4"/>
            <a:endCxn id="10" idx="0"/>
          </p:cNvCxnSpPr>
          <p:nvPr/>
        </p:nvCxnSpPr>
        <p:spPr>
          <a:xfrm>
            <a:off x="3749788" y="2668735"/>
            <a:ext cx="0" cy="10551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28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8240" y="461633"/>
            <a:ext cx="9875520" cy="1143000"/>
          </a:xfrm>
        </p:spPr>
        <p:txBody>
          <a:bodyPr>
            <a:normAutofit/>
          </a:bodyPr>
          <a:lstStyle/>
          <a:p>
            <a:r>
              <a:rPr lang="en-GB" altLang="en-US" sz="3360" dirty="0">
                <a:solidFill>
                  <a:schemeClr val="tx2"/>
                </a:solidFill>
              </a:rPr>
              <a:t>Early Mobilisation trials – Network meta-analysis</a:t>
            </a:r>
            <a:br>
              <a:rPr lang="en-GB" altLang="en-US" sz="3360" dirty="0">
                <a:solidFill>
                  <a:schemeClr val="tx2"/>
                </a:solidFill>
              </a:rPr>
            </a:br>
            <a:r>
              <a:rPr lang="en-GB" altLang="en-US" sz="2880" dirty="0">
                <a:solidFill>
                  <a:schemeClr val="tx2"/>
                </a:solidFill>
              </a:rPr>
              <a:t>TTFM (time to first mobilisation) groups</a:t>
            </a:r>
          </a:p>
        </p:txBody>
      </p:sp>
      <p:sp>
        <p:nvSpPr>
          <p:cNvPr id="4" name="TextBox 3"/>
          <p:cNvSpPr txBox="1"/>
          <p:nvPr/>
        </p:nvSpPr>
        <p:spPr>
          <a:xfrm>
            <a:off x="1190239" y="5934879"/>
            <a:ext cx="3430747" cy="350865"/>
          </a:xfrm>
          <a:prstGeom prst="rect">
            <a:avLst/>
          </a:prstGeom>
          <a:noFill/>
        </p:spPr>
        <p:txBody>
          <a:bodyPr wrap="none" rtlCol="0">
            <a:spAutoFit/>
          </a:bodyPr>
          <a:lstStyle/>
          <a:p>
            <a:r>
              <a:rPr lang="en-GB" sz="1680" dirty="0">
                <a:latin typeface="Times New Roman" panose="02020603050405020304" pitchFamily="18" charset="0"/>
                <a:cs typeface="Times New Roman" panose="02020603050405020304" pitchFamily="18" charset="0"/>
              </a:rPr>
              <a:t>Cochrane review (update in progress)</a:t>
            </a:r>
          </a:p>
        </p:txBody>
      </p:sp>
      <p:pic>
        <p:nvPicPr>
          <p:cNvPr id="5" name="Picture 4"/>
          <p:cNvPicPr>
            <a:picLocks noChangeAspect="1"/>
          </p:cNvPicPr>
          <p:nvPr/>
        </p:nvPicPr>
        <p:blipFill>
          <a:blip r:embed="rId2"/>
          <a:stretch>
            <a:fillRect/>
          </a:stretch>
        </p:blipFill>
        <p:spPr>
          <a:xfrm>
            <a:off x="5318314" y="1926714"/>
            <a:ext cx="4489831" cy="3594424"/>
          </a:xfrm>
          <a:prstGeom prst="rect">
            <a:avLst/>
          </a:prstGeom>
        </p:spPr>
      </p:pic>
      <p:sp>
        <p:nvSpPr>
          <p:cNvPr id="2" name="TextBox 1"/>
          <p:cNvSpPr txBox="1"/>
          <p:nvPr/>
        </p:nvSpPr>
        <p:spPr>
          <a:xfrm>
            <a:off x="2225073" y="2327760"/>
            <a:ext cx="1209562" cy="683264"/>
          </a:xfrm>
          <a:prstGeom prst="rect">
            <a:avLst/>
          </a:prstGeom>
          <a:noFill/>
        </p:spPr>
        <p:txBody>
          <a:bodyPr wrap="none" rtlCol="0">
            <a:spAutoFit/>
          </a:bodyPr>
          <a:lstStyle/>
          <a:p>
            <a:pPr algn="ctr"/>
            <a:r>
              <a:rPr lang="en-GB" sz="1920" dirty="0"/>
              <a:t>VEM </a:t>
            </a:r>
          </a:p>
          <a:p>
            <a:pPr algn="ctr"/>
            <a:r>
              <a:rPr lang="en-GB" sz="1920" dirty="0"/>
              <a:t>(18 hours)</a:t>
            </a:r>
          </a:p>
        </p:txBody>
      </p:sp>
      <p:sp>
        <p:nvSpPr>
          <p:cNvPr id="7" name="TextBox 6"/>
          <p:cNvSpPr txBox="1"/>
          <p:nvPr/>
        </p:nvSpPr>
        <p:spPr>
          <a:xfrm>
            <a:off x="2224913" y="3600077"/>
            <a:ext cx="1332993" cy="683264"/>
          </a:xfrm>
          <a:prstGeom prst="rect">
            <a:avLst/>
          </a:prstGeom>
          <a:noFill/>
        </p:spPr>
        <p:txBody>
          <a:bodyPr wrap="none" rtlCol="0">
            <a:spAutoFit/>
          </a:bodyPr>
          <a:lstStyle/>
          <a:p>
            <a:pPr algn="ctr"/>
            <a:r>
              <a:rPr lang="en-GB" sz="1920" dirty="0"/>
              <a:t>Usual care </a:t>
            </a:r>
          </a:p>
          <a:p>
            <a:pPr algn="ctr"/>
            <a:r>
              <a:rPr lang="en-GB" sz="1920" dirty="0"/>
              <a:t>(&gt;30 hours)</a:t>
            </a:r>
          </a:p>
        </p:txBody>
      </p:sp>
      <p:sp>
        <p:nvSpPr>
          <p:cNvPr id="8" name="Flowchart: Connector 7"/>
          <p:cNvSpPr/>
          <p:nvPr/>
        </p:nvSpPr>
        <p:spPr>
          <a:xfrm>
            <a:off x="3676532" y="2521699"/>
            <a:ext cx="146512" cy="147036"/>
          </a:xfrm>
          <a:prstGeom prst="flowChartConnector">
            <a:avLst/>
          </a:prstGeom>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10" name="Flowchart: Connector 9"/>
          <p:cNvSpPr/>
          <p:nvPr/>
        </p:nvSpPr>
        <p:spPr>
          <a:xfrm>
            <a:off x="3676532" y="3723926"/>
            <a:ext cx="146512" cy="147036"/>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cxnSp>
        <p:nvCxnSpPr>
          <p:cNvPr id="11" name="Straight Connector 10"/>
          <p:cNvCxnSpPr>
            <a:stCxn id="8" idx="4"/>
            <a:endCxn id="10" idx="0"/>
          </p:cNvCxnSpPr>
          <p:nvPr/>
        </p:nvCxnSpPr>
        <p:spPr>
          <a:xfrm>
            <a:off x="3749788" y="2668735"/>
            <a:ext cx="0" cy="10551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8640860-2633-4E7A-9171-18B0DB7C675F}"/>
              </a:ext>
            </a:extLst>
          </p:cNvPr>
          <p:cNvSpPr/>
          <p:nvPr/>
        </p:nvSpPr>
        <p:spPr>
          <a:xfrm>
            <a:off x="7651373" y="1969920"/>
            <a:ext cx="1123325" cy="551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cxnSp>
        <p:nvCxnSpPr>
          <p:cNvPr id="12" name="Straight Connector 11">
            <a:extLst>
              <a:ext uri="{FF2B5EF4-FFF2-40B4-BE49-F238E27FC236}">
                <a16:creationId xmlns:a16="http://schemas.microsoft.com/office/drawing/2014/main" id="{8A499963-9FE9-4BEF-966B-41A918705472}"/>
              </a:ext>
            </a:extLst>
          </p:cNvPr>
          <p:cNvCxnSpPr>
            <a:cxnSpLocks/>
          </p:cNvCxnSpPr>
          <p:nvPr/>
        </p:nvCxnSpPr>
        <p:spPr>
          <a:xfrm flipV="1">
            <a:off x="6268819" y="2327760"/>
            <a:ext cx="1555373" cy="516022"/>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896E6B-2120-4B9E-9F1E-8661A083C269}"/>
              </a:ext>
            </a:extLst>
          </p:cNvPr>
          <p:cNvCxnSpPr>
            <a:cxnSpLocks/>
          </p:cNvCxnSpPr>
          <p:nvPr/>
        </p:nvCxnSpPr>
        <p:spPr>
          <a:xfrm flipV="1">
            <a:off x="6182410" y="2912979"/>
            <a:ext cx="0" cy="1597043"/>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5BE4B1-DDDC-44C8-8219-D20C475F25F5}"/>
              </a:ext>
            </a:extLst>
          </p:cNvPr>
          <p:cNvCxnSpPr>
            <a:cxnSpLocks/>
          </p:cNvCxnSpPr>
          <p:nvPr/>
        </p:nvCxnSpPr>
        <p:spPr>
          <a:xfrm>
            <a:off x="6182410" y="2843782"/>
            <a:ext cx="2592288" cy="880145"/>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80A534-1A76-44DD-8714-F483880D954A}"/>
              </a:ext>
            </a:extLst>
          </p:cNvPr>
          <p:cNvCxnSpPr>
            <a:cxnSpLocks/>
          </p:cNvCxnSpPr>
          <p:nvPr/>
        </p:nvCxnSpPr>
        <p:spPr>
          <a:xfrm flipV="1">
            <a:off x="6182409" y="3711500"/>
            <a:ext cx="2590555" cy="798522"/>
          </a:xfrm>
          <a:prstGeom prst="line">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896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8240" y="461633"/>
            <a:ext cx="9875520" cy="1143000"/>
          </a:xfrm>
        </p:spPr>
        <p:txBody>
          <a:bodyPr>
            <a:normAutofit/>
          </a:bodyPr>
          <a:lstStyle/>
          <a:p>
            <a:r>
              <a:rPr lang="en-GB" altLang="en-US" sz="3360" dirty="0">
                <a:solidFill>
                  <a:schemeClr val="tx2"/>
                </a:solidFill>
              </a:rPr>
              <a:t>Early Mobilisation trials – Network meta-analysis</a:t>
            </a:r>
            <a:br>
              <a:rPr lang="en-GB" altLang="en-US" sz="3360" dirty="0">
                <a:solidFill>
                  <a:schemeClr val="tx2"/>
                </a:solidFill>
              </a:rPr>
            </a:br>
            <a:r>
              <a:rPr lang="en-GB" altLang="en-US" sz="2880" dirty="0">
                <a:solidFill>
                  <a:schemeClr val="tx2"/>
                </a:solidFill>
              </a:rPr>
              <a:t>TTFM (time to first mobilisation) groups</a:t>
            </a:r>
          </a:p>
        </p:txBody>
      </p:sp>
      <p:cxnSp>
        <p:nvCxnSpPr>
          <p:cNvPr id="32773" name="Straight Arrow Connector 5"/>
          <p:cNvCxnSpPr>
            <a:cxnSpLocks noChangeShapeType="1"/>
          </p:cNvCxnSpPr>
          <p:nvPr/>
        </p:nvCxnSpPr>
        <p:spPr bwMode="auto">
          <a:xfrm>
            <a:off x="5100330" y="4984373"/>
            <a:ext cx="1382671"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4" name="TextBox 6"/>
          <p:cNvSpPr txBox="1">
            <a:spLocks noChangeArrowheads="1"/>
          </p:cNvSpPr>
          <p:nvPr/>
        </p:nvSpPr>
        <p:spPr bwMode="auto">
          <a:xfrm>
            <a:off x="3388336" y="5103795"/>
            <a:ext cx="53703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GB" altLang="en-US" sz="2160" dirty="0"/>
              <a:t>Poorer outcome (dead or disabled at 3 months)</a:t>
            </a:r>
          </a:p>
        </p:txBody>
      </p:sp>
      <p:sp>
        <p:nvSpPr>
          <p:cNvPr id="4" name="TextBox 3"/>
          <p:cNvSpPr txBox="1"/>
          <p:nvPr/>
        </p:nvSpPr>
        <p:spPr>
          <a:xfrm>
            <a:off x="7910602" y="6021289"/>
            <a:ext cx="3430747" cy="350865"/>
          </a:xfrm>
          <a:prstGeom prst="rect">
            <a:avLst/>
          </a:prstGeom>
          <a:noFill/>
        </p:spPr>
        <p:txBody>
          <a:bodyPr wrap="none" rtlCol="0">
            <a:spAutoFit/>
          </a:bodyPr>
          <a:lstStyle/>
          <a:p>
            <a:r>
              <a:rPr lang="en-GB" sz="1680" dirty="0">
                <a:latin typeface="Times New Roman" panose="02020603050405020304" pitchFamily="18" charset="0"/>
                <a:cs typeface="Times New Roman" panose="02020603050405020304" pitchFamily="18" charset="0"/>
              </a:rPr>
              <a:t>Cochrane review (update in progress)</a:t>
            </a:r>
          </a:p>
        </p:txBody>
      </p:sp>
      <p:sp>
        <p:nvSpPr>
          <p:cNvPr id="7" name="TextBox 6"/>
          <p:cNvSpPr txBox="1"/>
          <p:nvPr/>
        </p:nvSpPr>
        <p:spPr>
          <a:xfrm>
            <a:off x="3059221" y="1948887"/>
            <a:ext cx="6352765" cy="424732"/>
          </a:xfrm>
          <a:prstGeom prst="rect">
            <a:avLst/>
          </a:prstGeom>
          <a:noFill/>
        </p:spPr>
        <p:txBody>
          <a:bodyPr wrap="none" rtlCol="0">
            <a:spAutoFit/>
          </a:bodyPr>
          <a:lstStyle/>
          <a:p>
            <a:r>
              <a:rPr lang="en-GB" sz="2160" dirty="0"/>
              <a:t>TTFM group        Odds ratio (95% CI) of a poor outcome</a:t>
            </a:r>
          </a:p>
        </p:txBody>
      </p:sp>
      <p:pic>
        <p:nvPicPr>
          <p:cNvPr id="11" name="Picture 10"/>
          <p:cNvPicPr>
            <a:picLocks noChangeAspect="1"/>
          </p:cNvPicPr>
          <p:nvPr/>
        </p:nvPicPr>
        <p:blipFill>
          <a:blip r:embed="rId2"/>
          <a:stretch>
            <a:fillRect/>
          </a:stretch>
        </p:blipFill>
        <p:spPr>
          <a:xfrm>
            <a:off x="3001160" y="2552280"/>
            <a:ext cx="6298218" cy="2147119"/>
          </a:xfrm>
          <a:prstGeom prst="rect">
            <a:avLst/>
          </a:prstGeom>
        </p:spPr>
      </p:pic>
    </p:spTree>
    <p:extLst>
      <p:ext uri="{BB962C8B-B14F-4D97-AF65-F5344CB8AC3E}">
        <p14:creationId xmlns:p14="http://schemas.microsoft.com/office/powerpoint/2010/main" val="211910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58240" y="461633"/>
            <a:ext cx="9875520" cy="1143000"/>
          </a:xfrm>
        </p:spPr>
        <p:txBody>
          <a:bodyPr>
            <a:normAutofit/>
          </a:bodyPr>
          <a:lstStyle/>
          <a:p>
            <a:r>
              <a:rPr lang="en-GB" altLang="en-US" sz="3360" dirty="0">
                <a:solidFill>
                  <a:schemeClr val="tx2"/>
                </a:solidFill>
              </a:rPr>
              <a:t>Early Mobilisation trials – Network meta-analysis</a:t>
            </a:r>
            <a:br>
              <a:rPr lang="en-GB" altLang="en-US" sz="3360" dirty="0">
                <a:solidFill>
                  <a:schemeClr val="tx2"/>
                </a:solidFill>
              </a:rPr>
            </a:br>
            <a:r>
              <a:rPr lang="en-GB" altLang="en-US" sz="2880" dirty="0">
                <a:solidFill>
                  <a:schemeClr val="tx2"/>
                </a:solidFill>
              </a:rPr>
              <a:t>TTFM (time to first mobilisation) groups</a:t>
            </a:r>
          </a:p>
        </p:txBody>
      </p:sp>
      <p:cxnSp>
        <p:nvCxnSpPr>
          <p:cNvPr id="32773" name="Straight Arrow Connector 5"/>
          <p:cNvCxnSpPr>
            <a:cxnSpLocks noChangeShapeType="1"/>
          </p:cNvCxnSpPr>
          <p:nvPr/>
        </p:nvCxnSpPr>
        <p:spPr bwMode="auto">
          <a:xfrm>
            <a:off x="5100330" y="4984373"/>
            <a:ext cx="1382671"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4" name="TextBox 6"/>
          <p:cNvSpPr txBox="1">
            <a:spLocks noChangeArrowheads="1"/>
          </p:cNvSpPr>
          <p:nvPr/>
        </p:nvSpPr>
        <p:spPr bwMode="auto">
          <a:xfrm>
            <a:off x="3388336" y="5103795"/>
            <a:ext cx="53703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en-GB" altLang="en-US" sz="2160" dirty="0"/>
              <a:t>Poorer outcome (dead or disabled at 3 months)</a:t>
            </a:r>
          </a:p>
        </p:txBody>
      </p:sp>
      <p:sp>
        <p:nvSpPr>
          <p:cNvPr id="4" name="TextBox 3"/>
          <p:cNvSpPr txBox="1"/>
          <p:nvPr/>
        </p:nvSpPr>
        <p:spPr>
          <a:xfrm>
            <a:off x="7910602" y="6021289"/>
            <a:ext cx="3430747" cy="350865"/>
          </a:xfrm>
          <a:prstGeom prst="rect">
            <a:avLst/>
          </a:prstGeom>
          <a:noFill/>
        </p:spPr>
        <p:txBody>
          <a:bodyPr wrap="none" rtlCol="0">
            <a:spAutoFit/>
          </a:bodyPr>
          <a:lstStyle/>
          <a:p>
            <a:r>
              <a:rPr lang="en-GB" sz="1680" dirty="0">
                <a:latin typeface="Times New Roman" panose="02020603050405020304" pitchFamily="18" charset="0"/>
                <a:cs typeface="Times New Roman" panose="02020603050405020304" pitchFamily="18" charset="0"/>
              </a:rPr>
              <a:t>Cochrane review (update in progress)</a:t>
            </a:r>
          </a:p>
        </p:txBody>
      </p:sp>
      <p:sp>
        <p:nvSpPr>
          <p:cNvPr id="7" name="TextBox 6"/>
          <p:cNvSpPr txBox="1"/>
          <p:nvPr/>
        </p:nvSpPr>
        <p:spPr>
          <a:xfrm>
            <a:off x="3059221" y="1948887"/>
            <a:ext cx="6352765" cy="424732"/>
          </a:xfrm>
          <a:prstGeom prst="rect">
            <a:avLst/>
          </a:prstGeom>
          <a:noFill/>
        </p:spPr>
        <p:txBody>
          <a:bodyPr wrap="none" rtlCol="0">
            <a:spAutoFit/>
          </a:bodyPr>
          <a:lstStyle/>
          <a:p>
            <a:r>
              <a:rPr lang="en-GB" sz="2160" dirty="0"/>
              <a:t>TTFM group        Odds ratio (95% CI) of a poor outcome</a:t>
            </a:r>
          </a:p>
        </p:txBody>
      </p:sp>
      <p:pic>
        <p:nvPicPr>
          <p:cNvPr id="11" name="Picture 10"/>
          <p:cNvPicPr>
            <a:picLocks noChangeAspect="1"/>
          </p:cNvPicPr>
          <p:nvPr/>
        </p:nvPicPr>
        <p:blipFill>
          <a:blip r:embed="rId2"/>
          <a:stretch>
            <a:fillRect/>
          </a:stretch>
        </p:blipFill>
        <p:spPr>
          <a:xfrm>
            <a:off x="3001160" y="2552280"/>
            <a:ext cx="6298218" cy="2147119"/>
          </a:xfrm>
          <a:prstGeom prst="rect">
            <a:avLst/>
          </a:prstGeom>
        </p:spPr>
      </p:pic>
      <p:sp>
        <p:nvSpPr>
          <p:cNvPr id="2" name="Oval 1"/>
          <p:cNvSpPr/>
          <p:nvPr/>
        </p:nvSpPr>
        <p:spPr>
          <a:xfrm>
            <a:off x="5618847" y="3166913"/>
            <a:ext cx="304334" cy="434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9" name="Oval 8"/>
          <p:cNvSpPr/>
          <p:nvPr/>
        </p:nvSpPr>
        <p:spPr>
          <a:xfrm>
            <a:off x="3059220" y="3123708"/>
            <a:ext cx="97544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Tree>
    <p:extLst>
      <p:ext uri="{BB962C8B-B14F-4D97-AF65-F5344CB8AC3E}">
        <p14:creationId xmlns:p14="http://schemas.microsoft.com/office/powerpoint/2010/main" val="176016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9" y="318254"/>
            <a:ext cx="7456170" cy="720725"/>
          </a:xfrm>
        </p:spPr>
        <p:txBody>
          <a:bodyPr>
            <a:noAutofit/>
          </a:bodyPr>
          <a:lstStyle/>
          <a:p>
            <a:r>
              <a:rPr lang="en-GB" sz="4320" dirty="0">
                <a:solidFill>
                  <a:srgbClr val="1138B5"/>
                </a:solidFill>
              </a:rPr>
              <a:t>Early mobilisation after stroke</a:t>
            </a:r>
          </a:p>
        </p:txBody>
      </p:sp>
      <p:sp>
        <p:nvSpPr>
          <p:cNvPr id="5" name="Rectangle 4"/>
          <p:cNvSpPr/>
          <p:nvPr/>
        </p:nvSpPr>
        <p:spPr>
          <a:xfrm>
            <a:off x="2985254" y="1454968"/>
            <a:ext cx="7863274" cy="3785652"/>
          </a:xfrm>
          <a:prstGeom prst="rect">
            <a:avLst/>
          </a:prstGeom>
        </p:spPr>
        <p:txBody>
          <a:bodyPr wrap="square">
            <a:spAutoFit/>
          </a:bodyPr>
          <a:lstStyle/>
          <a:p>
            <a:pPr marL="548640" indent="-548640">
              <a:buFont typeface="+mj-lt"/>
              <a:buAutoNum type="arabicPeriod"/>
              <a:tabLst>
                <a:tab pos="541020" algn="l"/>
              </a:tabLst>
            </a:pPr>
            <a:r>
              <a:rPr lang="en-GB" sz="2400" dirty="0">
                <a:cs typeface="Arial" panose="020B0604020202020204" pitchFamily="34" charset="0"/>
              </a:rPr>
              <a:t>Very early (&lt;24 hours) higher dose out of bed activity protocol </a:t>
            </a:r>
            <a:r>
              <a:rPr lang="en-GB" sz="2400" u="sng" dirty="0">
                <a:cs typeface="Arial" panose="020B0604020202020204" pitchFamily="34" charset="0"/>
              </a:rPr>
              <a:t>reduced</a:t>
            </a:r>
            <a:r>
              <a:rPr lang="en-GB" sz="2400" dirty="0">
                <a:cs typeface="Arial" panose="020B0604020202020204" pitchFamily="34" charset="0"/>
              </a:rPr>
              <a:t> the odds of favourable outcome</a:t>
            </a:r>
          </a:p>
          <a:p>
            <a:pPr marL="548640" indent="-548640">
              <a:buFont typeface="+mj-lt"/>
              <a:buAutoNum type="arabicPeriod"/>
              <a:tabLst>
                <a:tab pos="541020" algn="l"/>
              </a:tabLst>
            </a:pPr>
            <a:r>
              <a:rPr lang="en-GB" sz="2400" dirty="0">
                <a:cs typeface="Arial" panose="020B0604020202020204" pitchFamily="34" charset="0"/>
              </a:rPr>
              <a:t>Exploratory analysis suggests no TTFM was better than 24 hours</a:t>
            </a:r>
          </a:p>
          <a:p>
            <a:pPr marL="548640" indent="-548640">
              <a:buFont typeface="+mj-lt"/>
              <a:buAutoNum type="arabicPeriod"/>
              <a:tabLst>
                <a:tab pos="541020" algn="l"/>
              </a:tabLst>
            </a:pPr>
            <a:r>
              <a:rPr lang="en-GB" sz="2400" dirty="0"/>
              <a:t>Guideline advice seems appropriate at present: </a:t>
            </a:r>
          </a:p>
          <a:p>
            <a:pPr lvl="1">
              <a:tabLst>
                <a:tab pos="541020" algn="l"/>
              </a:tabLst>
            </a:pPr>
            <a:r>
              <a:rPr lang="en-GB" sz="2400" dirty="0"/>
              <a:t>“Patients with difficulty moving early after stroke who are medically stable should be offered frequent, short daily mobilisations typically beginning between 24 and 48 hours of stroke onset”</a:t>
            </a:r>
          </a:p>
          <a:p>
            <a:pPr marL="548640" indent="-548640">
              <a:buFont typeface="+mj-lt"/>
              <a:buAutoNum type="arabicPeriod"/>
              <a:tabLst>
                <a:tab pos="541020" algn="l"/>
              </a:tabLst>
            </a:pPr>
            <a:r>
              <a:rPr lang="en-GB" sz="2400" dirty="0"/>
              <a:t>Work in progress!</a:t>
            </a:r>
          </a:p>
        </p:txBody>
      </p:sp>
      <p:pic>
        <p:nvPicPr>
          <p:cNvPr id="7" name="Picture 2055" descr="stroke M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680" y="1295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Louise inf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747" y="2675005"/>
            <a:ext cx="1377533" cy="10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57" descr="physio mobilis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9680" y="3657600"/>
            <a:ext cx="1371600" cy="167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58" descr="Louise toil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9680" y="4811554"/>
            <a:ext cx="1371600" cy="151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70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descr="nurses - initia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896" y="1052513"/>
            <a:ext cx="172783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1" descr="Namb AVERT Team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922" y="1052513"/>
            <a:ext cx="172783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2" descr="initiation nurse physio tea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9032" y="1052513"/>
            <a:ext cx="172783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3" descr="DSCN0711(small) .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1142" y="1052513"/>
            <a:ext cx="172783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5" descr="AVERT Wishaw Team. Karen Lapsley (AVERT PT) Jean Hutton (AVERT nurse), Marion Barr (Principal Investigator) Lynn Weir (AVERT nurse) .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3622" y="2133600"/>
            <a:ext cx="172783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2" descr="AVERT trial group pic.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0006" y="1052513"/>
            <a:ext cx="207073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Group 51"/>
          <p:cNvGrpSpPr>
            <a:grpSpLocks/>
          </p:cNvGrpSpPr>
          <p:nvPr/>
        </p:nvGrpSpPr>
        <p:grpSpPr bwMode="auto">
          <a:xfrm>
            <a:off x="950598" y="144463"/>
            <a:ext cx="10243184" cy="6453187"/>
            <a:chOff x="0" y="0"/>
            <a:chExt cx="8536628" cy="6453336"/>
          </a:xfrm>
        </p:grpSpPr>
        <p:pic>
          <p:nvPicPr>
            <p:cNvPr id="31754" name="Picture 17" descr="Team 2011 Katherine, Eva, Lydia, Peush, Thi, Nikki, Andrew, Mel, Na, Newton.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213285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6" descr="GBlue_110708_D3_1561_Sml.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784" y="2132856"/>
              <a:ext cx="324812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6" descr="Monklands Derek Esson (Blinded Assessor), Leslie Hogg (AVERT Nurse), Craig Forman (AVERT Nurse Leader),  Rhona McWhinney (Main Investigator AVERT 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4128" y="213285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8" descr="gosford team initiation paul, claire, greg, kris,justine,maureen.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21309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9" descr="init_wgong nurses megan,narelle,michelle,Janelle,fiona,sue,elizabethDSCN0874.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3648" y="321297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0" descr="nurse PT team.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24128" y="321297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1" descr="Heidi Sally Owen Peter.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429321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2" descr="Nevill Hall (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03648" y="429309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23" descr="32 Rozit,Meena,Mark,Justin,Libby,Kirsty,Sopia,Leanne,Maria,Liz.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43808" y="429309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4" descr="UH team.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83968" y="429309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25" descr="AAH team.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4288" y="429309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26" descr="Belfast.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92280" y="429309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27" descr="Craigavon team.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537333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28" descr="Aberdeen team.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03648" y="537321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29" descr="St Marys team,SRN,.JP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43808" y="537321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30" descr="Burton Hospital Picture Rachel Craft Julie Birch Melanie Rowland Julie Smith Carloline Mansfield Alison Hammonds Paul Wheeldon Claire Lunn007.jp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11960" y="537321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31" descr="RVI Ahmed Barkat Joanne Morrison Teresa Thompson Andrea Hughes Valerie Hogg.jp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52120" y="537321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34" descr="DSCF3580 - in newsletter.jp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92280" y="321297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35" descr="John VH, Julie B, Fiona E, Sally S, Toby C, Lisa Walker Sandra Petrolo, Janice C, Jan C Jacqui Matlioski, Sue Batcheler2.JP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092280" y="537321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37" descr="Austin Team 2.jp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0"/>
              <a:ext cx="1335988"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38" descr="Royal Perth Initiation_1.JP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335988" y="0"/>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39" descr="04 Nicky and team.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776148" y="0"/>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40" descr="Rupoli Dongre, Ruth Chen, Merilyn Ferris, Anna Stepney.JPG"/>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216308" y="0"/>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41" descr="2006_11_21Wyong launch 004.jp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656468" y="0"/>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42" descr="DSCN0881.jpg"/>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096628" y="0"/>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43" descr="Gippsland AVERT.JPG"/>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348" y="105273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44" descr="nurses - initiation.jpg"/>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335988" y="105273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45" descr="Namb AVERT Team1.jpg"/>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360324" y="105273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46" descr="initiation nurse physio team.JPG"/>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28636" y="105273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47" descr="DSCN0711(small) .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6628" y="105273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48" descr="Western AVERT team. Liz , Jen Alexander (AVERT PT) , Matthew Walters (PI), Angela Hill (AVERT nurse leader).jpg"/>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348" y="213297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49" descr="AVERT Wishaw Team. Karen Lapsley (AVERT PT) Jean Hutton (AVERT nurse), Marion Barr (Principal Investigator) Lynn Weir (AVERT nurse) .jpg"/>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407996" y="2132856"/>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50" descr="AVERT trial group pic.JPG"/>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704140" y="1052736"/>
              <a:ext cx="172622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3" name="Rounded Rectangle 41"/>
          <p:cNvSpPr>
            <a:spLocks noChangeArrowheads="1"/>
          </p:cNvSpPr>
          <p:nvPr/>
        </p:nvSpPr>
        <p:spPr bwMode="auto">
          <a:xfrm>
            <a:off x="4280536" y="1196975"/>
            <a:ext cx="3543300" cy="1152526"/>
          </a:xfrm>
          <a:prstGeom prst="roundRect">
            <a:avLst>
              <a:gd name="adj" fmla="val 16667"/>
            </a:avLst>
          </a:prstGeom>
          <a:solidFill>
            <a:schemeClr val="accent1"/>
          </a:solidFill>
          <a:ln w="9525" algn="ctr">
            <a:solidFill>
              <a:schemeClr val="tx1"/>
            </a:solidFill>
            <a:round/>
            <a:headEnd/>
            <a:tailEnd/>
          </a:ln>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GB" altLang="en-US" sz="3360">
                <a:solidFill>
                  <a:schemeClr val="bg1"/>
                </a:solidFill>
                <a:latin typeface="Arial" pitchFamily="34" charset="0"/>
              </a:rPr>
              <a:t>Thank you for </a:t>
            </a:r>
          </a:p>
          <a:p>
            <a:pPr algn="ctr" eaLnBrk="1" hangingPunct="1"/>
            <a:r>
              <a:rPr lang="en-GB" altLang="en-US" sz="3360">
                <a:solidFill>
                  <a:schemeClr val="bg1"/>
                </a:solidFill>
                <a:latin typeface="Arial" pitchFamily="34" charset="0"/>
              </a:rPr>
              <a:t>your attention</a:t>
            </a:r>
          </a:p>
        </p:txBody>
      </p:sp>
    </p:spTree>
    <p:extLst>
      <p:ext uri="{BB962C8B-B14F-4D97-AF65-F5344CB8AC3E}">
        <p14:creationId xmlns:p14="http://schemas.microsoft.com/office/powerpoint/2010/main" val="307736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a:spcBef>
                <a:spcPts val="0"/>
              </a:spcBef>
            </a:pPr>
            <a:r>
              <a:rPr lang="en-GB" dirty="0"/>
              <a:t>Biostatistics Research Group, Department of Health Sciences</a:t>
            </a:r>
          </a:p>
        </p:txBody>
      </p:sp>
      <p:sp>
        <p:nvSpPr>
          <p:cNvPr id="7" name="Subtitle 6"/>
          <p:cNvSpPr>
            <a:spLocks noGrp="1"/>
          </p:cNvSpPr>
          <p:nvPr>
            <p:ph type="subTitle" idx="1"/>
          </p:nvPr>
        </p:nvSpPr>
        <p:spPr>
          <a:xfrm>
            <a:off x="335360" y="4245091"/>
            <a:ext cx="5207115" cy="2810227"/>
          </a:xfrm>
        </p:spPr>
        <p:txBody>
          <a:bodyPr/>
          <a:lstStyle/>
          <a:p>
            <a:r>
              <a:rPr lang="en-GB" sz="2667" b="1" dirty="0"/>
              <a:t>Rhiannon K Owen</a:t>
            </a:r>
          </a:p>
          <a:p>
            <a:r>
              <a:rPr lang="en-GB" sz="2667" b="1" dirty="0"/>
              <a:t>      @</a:t>
            </a:r>
            <a:r>
              <a:rPr lang="en-GB" sz="2667" b="1" dirty="0" err="1"/>
              <a:t>RhiannonKOwen</a:t>
            </a:r>
            <a:endParaRPr lang="en-GB" sz="2667" b="1" dirty="0"/>
          </a:p>
          <a:p>
            <a:endParaRPr lang="en-GB" dirty="0"/>
          </a:p>
        </p:txBody>
      </p:sp>
      <p:sp>
        <p:nvSpPr>
          <p:cNvPr id="6" name="Title 5"/>
          <p:cNvSpPr>
            <a:spLocks noGrp="1"/>
          </p:cNvSpPr>
          <p:nvPr>
            <p:ph type="title"/>
          </p:nvPr>
        </p:nvSpPr>
        <p:spPr>
          <a:xfrm>
            <a:off x="383365" y="2036846"/>
            <a:ext cx="10369152" cy="1212756"/>
          </a:xfrm>
        </p:spPr>
        <p:txBody>
          <a:bodyPr/>
          <a:lstStyle/>
          <a:p>
            <a:r>
              <a:rPr lang="en-GB" b="1" dirty="0" err="1">
                <a:solidFill>
                  <a:srgbClr val="B9202F"/>
                </a:solidFill>
              </a:rPr>
              <a:t>MetaInsight</a:t>
            </a:r>
            <a:r>
              <a:rPr lang="en-GB" b="1" dirty="0">
                <a:solidFill>
                  <a:srgbClr val="B9202F"/>
                </a:solidFill>
              </a:rPr>
              <a:t>:</a:t>
            </a:r>
            <a:r>
              <a:rPr lang="en-GB" b="1" dirty="0"/>
              <a:t> </a:t>
            </a:r>
            <a:r>
              <a:rPr lang="en-GB" dirty="0"/>
              <a:t>an interactive web-based tool </a:t>
            </a:r>
            <a:br>
              <a:rPr lang="en-GB" dirty="0"/>
            </a:br>
            <a:r>
              <a:rPr lang="en-GB" dirty="0"/>
              <a:t>for </a:t>
            </a:r>
            <a:r>
              <a:rPr lang="en-GB" dirty="0" err="1"/>
              <a:t>analyzing</a:t>
            </a:r>
            <a:r>
              <a:rPr lang="en-GB" dirty="0"/>
              <a:t>, interrogating </a:t>
            </a:r>
            <a:br>
              <a:rPr lang="en-GB" dirty="0"/>
            </a:br>
            <a:r>
              <a:rPr lang="en-GB" dirty="0"/>
              <a:t>and visualizing network </a:t>
            </a:r>
            <a:br>
              <a:rPr lang="en-GB" dirty="0"/>
            </a:br>
            <a:r>
              <a:rPr lang="en-GB" dirty="0"/>
              <a:t>meta-analyses</a:t>
            </a:r>
          </a:p>
        </p:txBody>
      </p:sp>
      <p:pic>
        <p:nvPicPr>
          <p:cNvPr id="12" name="Picture Placeholder 11" descr="Screen Shot 2018-09-11 at 11.48.36.pn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5" b="6968"/>
          <a:stretch/>
        </p:blipFill>
        <p:spPr>
          <a:xfrm>
            <a:off x="6576053" y="2135248"/>
            <a:ext cx="4320480" cy="4105285"/>
          </a:xfrm>
        </p:spPr>
      </p:pic>
      <p:pic>
        <p:nvPicPr>
          <p:cNvPr id="13" name="Picture 12"/>
          <p:cNvPicPr>
            <a:picLocks noChangeAspect="1"/>
          </p:cNvPicPr>
          <p:nvPr/>
        </p:nvPicPr>
        <p:blipFill>
          <a:blip r:embed="rId3"/>
          <a:stretch>
            <a:fillRect/>
          </a:stretch>
        </p:blipFill>
        <p:spPr>
          <a:xfrm>
            <a:off x="431371" y="4821155"/>
            <a:ext cx="480053" cy="480053"/>
          </a:xfrm>
          <a:prstGeom prst="rect">
            <a:avLst/>
          </a:prstGeom>
        </p:spPr>
      </p:pic>
      <p:sp>
        <p:nvSpPr>
          <p:cNvPr id="14" name="TextBox 13"/>
          <p:cNvSpPr txBox="1"/>
          <p:nvPr/>
        </p:nvSpPr>
        <p:spPr>
          <a:xfrm>
            <a:off x="293009" y="5925278"/>
            <a:ext cx="4957063" cy="830997"/>
          </a:xfrm>
          <a:prstGeom prst="rect">
            <a:avLst/>
          </a:prstGeom>
          <a:noFill/>
        </p:spPr>
        <p:txBody>
          <a:bodyPr wrap="none" rtlCol="0">
            <a:spAutoFit/>
          </a:bodyPr>
          <a:lstStyle/>
          <a:p>
            <a:r>
              <a:rPr lang="en-US" sz="2400" dirty="0"/>
              <a:t>Acknowledgements</a:t>
            </a:r>
            <a:r>
              <a:rPr lang="en-US" sz="2400" b="1" dirty="0"/>
              <a:t>: </a:t>
            </a:r>
            <a:r>
              <a:rPr lang="en-US" sz="2400" dirty="0"/>
              <a:t>Naomi Bradbury, </a:t>
            </a:r>
          </a:p>
          <a:p>
            <a:r>
              <a:rPr lang="en-US" sz="2400" dirty="0"/>
              <a:t>Nicola Cooper, Alex Sutton</a:t>
            </a:r>
          </a:p>
        </p:txBody>
      </p:sp>
    </p:spTree>
    <p:extLst>
      <p:ext uri="{BB962C8B-B14F-4D97-AF65-F5344CB8AC3E}">
        <p14:creationId xmlns:p14="http://schemas.microsoft.com/office/powerpoint/2010/main" val="232450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8530" b="9164"/>
          <a:stretch/>
        </p:blipFill>
        <p:spPr>
          <a:xfrm>
            <a:off x="6541733" y="1743098"/>
            <a:ext cx="4786849" cy="4566223"/>
          </a:xfrm>
          <a:prstGeom prst="rect">
            <a:avLst/>
          </a:prstGeom>
        </p:spPr>
      </p:pic>
      <p:sp>
        <p:nvSpPr>
          <p:cNvPr id="4" name="Title 3"/>
          <p:cNvSpPr>
            <a:spLocks noGrp="1"/>
          </p:cNvSpPr>
          <p:nvPr>
            <p:ph type="title"/>
          </p:nvPr>
        </p:nvSpPr>
        <p:spPr>
          <a:xfrm>
            <a:off x="547389" y="3790301"/>
            <a:ext cx="5452601" cy="1270880"/>
          </a:xfrm>
        </p:spPr>
        <p:txBody>
          <a:bodyPr/>
          <a:lstStyle/>
          <a:p>
            <a:r>
              <a:rPr lang="en-GB" sz="3733" dirty="0"/>
              <a:t>If you would like to follow the demo on your own device please scan the QR code or go to:</a:t>
            </a:r>
            <a:br>
              <a:rPr lang="en-GB" sz="3733" dirty="0"/>
            </a:br>
            <a:br>
              <a:rPr lang="en-GB" sz="3733" dirty="0"/>
            </a:br>
            <a:r>
              <a:rPr lang="en-GB" sz="3733" dirty="0">
                <a:solidFill>
                  <a:srgbClr val="B9202F"/>
                </a:solidFill>
                <a:hlinkClick r:id="rId3"/>
              </a:rPr>
              <a:t>https://crsu.shinyapps.io/metainsightc/</a:t>
            </a:r>
            <a:br>
              <a:rPr lang="en-GB" sz="3733" dirty="0"/>
            </a:br>
            <a:endParaRPr lang="en-GB" sz="3733" dirty="0"/>
          </a:p>
        </p:txBody>
      </p:sp>
      <p:sp>
        <p:nvSpPr>
          <p:cNvPr id="7" name="Title 1"/>
          <p:cNvSpPr txBox="1">
            <a:spLocks/>
          </p:cNvSpPr>
          <p:nvPr/>
        </p:nvSpPr>
        <p:spPr bwMode="auto">
          <a:xfrm>
            <a:off x="547388" y="898083"/>
            <a:ext cx="10972800" cy="765175"/>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bodyPr>
          <a:lstStyle>
            <a:lvl1pPr algn="l" rtl="0" eaLnBrk="1" fontAlgn="base" hangingPunct="1">
              <a:spcBef>
                <a:spcPct val="0"/>
              </a:spcBef>
              <a:spcAft>
                <a:spcPct val="0"/>
              </a:spcAft>
              <a:defRPr sz="3200" b="0" i="0" cap="none" spc="0" baseline="0">
                <a:ln w="0"/>
                <a:solidFill>
                  <a:schemeClr val="tx1"/>
                </a:solidFill>
                <a:effectLst/>
                <a:latin typeface="+mj-lt"/>
                <a:ea typeface="Frutiger 55 Roman" charset="0"/>
                <a:cs typeface="Frutiger 55 Roman" charset="0"/>
              </a:defRPr>
            </a:lvl1pPr>
            <a:lvl2pPr algn="l" rtl="0" eaLnBrk="1" fontAlgn="base" hangingPunct="1">
              <a:spcBef>
                <a:spcPct val="0"/>
              </a:spcBef>
              <a:spcAft>
                <a:spcPct val="0"/>
              </a:spcAft>
              <a:defRPr sz="3600">
                <a:solidFill>
                  <a:schemeClr val="bg1"/>
                </a:solidFill>
                <a:latin typeface="Trebuchet MS" pitchFamily="34" charset="0"/>
              </a:defRPr>
            </a:lvl2pPr>
            <a:lvl3pPr algn="l" rtl="0" eaLnBrk="1" fontAlgn="base" hangingPunct="1">
              <a:spcBef>
                <a:spcPct val="0"/>
              </a:spcBef>
              <a:spcAft>
                <a:spcPct val="0"/>
              </a:spcAft>
              <a:defRPr sz="3600">
                <a:solidFill>
                  <a:schemeClr val="bg1"/>
                </a:solidFill>
                <a:latin typeface="Trebuchet MS" pitchFamily="34" charset="0"/>
              </a:defRPr>
            </a:lvl3pPr>
            <a:lvl4pPr algn="l" rtl="0" eaLnBrk="1" fontAlgn="base" hangingPunct="1">
              <a:spcBef>
                <a:spcPct val="0"/>
              </a:spcBef>
              <a:spcAft>
                <a:spcPct val="0"/>
              </a:spcAft>
              <a:defRPr sz="3600">
                <a:solidFill>
                  <a:schemeClr val="bg1"/>
                </a:solidFill>
                <a:latin typeface="Trebuchet MS" pitchFamily="34" charset="0"/>
              </a:defRPr>
            </a:lvl4pPr>
            <a:lvl5pPr algn="l" rtl="0" eaLnBrk="1" fontAlgn="base" hangingPunct="1">
              <a:spcBef>
                <a:spcPct val="0"/>
              </a:spcBef>
              <a:spcAft>
                <a:spcPct val="0"/>
              </a:spcAft>
              <a:defRPr sz="3600">
                <a:solidFill>
                  <a:schemeClr val="bg1"/>
                </a:solidFill>
                <a:latin typeface="Trebuchet MS" pitchFamily="34" charset="0"/>
              </a:defRPr>
            </a:lvl5pPr>
            <a:lvl6pPr marL="457200" algn="l" rtl="0" eaLnBrk="1" fontAlgn="base" hangingPunct="1">
              <a:spcBef>
                <a:spcPct val="0"/>
              </a:spcBef>
              <a:spcAft>
                <a:spcPct val="0"/>
              </a:spcAft>
              <a:defRPr sz="3600">
                <a:solidFill>
                  <a:schemeClr val="bg1"/>
                </a:solidFill>
                <a:latin typeface="Trebuchet MS" pitchFamily="34" charset="0"/>
              </a:defRPr>
            </a:lvl6pPr>
            <a:lvl7pPr marL="914400" algn="l" rtl="0" eaLnBrk="1" fontAlgn="base" hangingPunct="1">
              <a:spcBef>
                <a:spcPct val="0"/>
              </a:spcBef>
              <a:spcAft>
                <a:spcPct val="0"/>
              </a:spcAft>
              <a:defRPr sz="3600">
                <a:solidFill>
                  <a:schemeClr val="bg1"/>
                </a:solidFill>
                <a:latin typeface="Trebuchet MS" pitchFamily="34" charset="0"/>
              </a:defRPr>
            </a:lvl7pPr>
            <a:lvl8pPr marL="1371600" algn="l" rtl="0" eaLnBrk="1" fontAlgn="base" hangingPunct="1">
              <a:spcBef>
                <a:spcPct val="0"/>
              </a:spcBef>
              <a:spcAft>
                <a:spcPct val="0"/>
              </a:spcAft>
              <a:defRPr sz="3600">
                <a:solidFill>
                  <a:schemeClr val="bg1"/>
                </a:solidFill>
                <a:latin typeface="Trebuchet MS" pitchFamily="34" charset="0"/>
              </a:defRPr>
            </a:lvl8pPr>
            <a:lvl9pPr marL="1828800" algn="l" rtl="0" eaLnBrk="1" fontAlgn="base" hangingPunct="1">
              <a:spcBef>
                <a:spcPct val="0"/>
              </a:spcBef>
              <a:spcAft>
                <a:spcPct val="0"/>
              </a:spcAft>
              <a:defRPr sz="3600">
                <a:solidFill>
                  <a:schemeClr val="bg1"/>
                </a:solidFill>
                <a:latin typeface="Trebuchet MS" pitchFamily="34" charset="0"/>
              </a:defRPr>
            </a:lvl9pPr>
          </a:lstStyle>
          <a:p>
            <a:r>
              <a:rPr lang="en-GB" sz="4267" kern="0" dirty="0" err="1">
                <a:solidFill>
                  <a:schemeClr val="tx2"/>
                </a:solidFill>
              </a:rPr>
              <a:t>MetaInsight</a:t>
            </a:r>
            <a:r>
              <a:rPr lang="en-GB" sz="4267" kern="0" dirty="0"/>
              <a:t> demonstration</a:t>
            </a:r>
          </a:p>
        </p:txBody>
      </p:sp>
      <p:sp>
        <p:nvSpPr>
          <p:cNvPr id="8" name="Text Placeholder 1"/>
          <p:cNvSpPr>
            <a:spLocks noGrp="1"/>
          </p:cNvSpPr>
          <p:nvPr>
            <p:ph type="body" sz="quarter" idx="12"/>
          </p:nvPr>
        </p:nvSpPr>
        <p:spPr/>
        <p:txBody>
          <a:bodyPr/>
          <a:lstStyle/>
          <a:p>
            <a:r>
              <a:rPr lang="en-GB" dirty="0"/>
              <a:t>Biostatistics Research Group, Department of Health Sciences</a:t>
            </a:r>
          </a:p>
        </p:txBody>
      </p:sp>
    </p:spTree>
    <p:extLst>
      <p:ext uri="{BB962C8B-B14F-4D97-AF65-F5344CB8AC3E}">
        <p14:creationId xmlns:p14="http://schemas.microsoft.com/office/powerpoint/2010/main" val="380324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3748" y="5539847"/>
            <a:ext cx="8948057" cy="1292662"/>
          </a:xfrm>
          <a:prstGeom prst="rect">
            <a:avLst/>
          </a:prstGeom>
        </p:spPr>
        <p:txBody>
          <a:bodyPr wrap="square">
            <a:spAutoFit/>
          </a:bodyPr>
          <a:lstStyle/>
          <a:p>
            <a:pPr algn="ctr"/>
            <a:r>
              <a:rPr lang="en-GB" sz="1400" b="1" dirty="0">
                <a:solidFill>
                  <a:srgbClr val="333333"/>
                </a:solidFill>
                <a:latin typeface="Arial" panose="020B0604020202020204" pitchFamily="34" charset="0"/>
                <a:ea typeface="Calibri" panose="020F0502020204030204" pitchFamily="34" charset="0"/>
              </a:rPr>
              <a:t>The Complex Reviews Support Unit (CRSU) is funded by the National Institute for Health Research (project number 14/178/29) </a:t>
            </a:r>
            <a:r>
              <a:rPr lang="en-GB" sz="1400" b="1" dirty="0">
                <a:solidFill>
                  <a:srgbClr val="44546A"/>
                </a:solidFill>
                <a:latin typeface="Arial" panose="020B0604020202020204" pitchFamily="34" charset="0"/>
                <a:ea typeface="Calibri" panose="020F0502020204030204" pitchFamily="34" charset="0"/>
              </a:rPr>
              <a:t> </a:t>
            </a:r>
          </a:p>
          <a:p>
            <a:pPr algn="ctr"/>
            <a:endParaRPr lang="en-GB" sz="1400" b="1" dirty="0">
              <a:latin typeface="Times New Roman" panose="02020603050405020304" pitchFamily="18" charset="0"/>
              <a:ea typeface="Calibri" panose="020F0502020204030204" pitchFamily="34" charset="0"/>
            </a:endParaRPr>
          </a:p>
          <a:p>
            <a:pPr algn="ctr"/>
            <a:r>
              <a:rPr lang="en-GB" sz="1200" i="1" dirty="0">
                <a:solidFill>
                  <a:srgbClr val="333333"/>
                </a:solidFill>
                <a:latin typeface="Arial" panose="020B0604020202020204" pitchFamily="34" charset="0"/>
                <a:ea typeface="Calibri" panose="020F0502020204030204" pitchFamily="34" charset="0"/>
              </a:rPr>
              <a:t>Department of Health Disclaimer: </a:t>
            </a:r>
            <a:br>
              <a:rPr lang="en-GB" sz="1200" i="1" dirty="0">
                <a:solidFill>
                  <a:srgbClr val="333333"/>
                </a:solidFill>
                <a:latin typeface="Arial" panose="020B0604020202020204" pitchFamily="34" charset="0"/>
                <a:ea typeface="Calibri" panose="020F0502020204030204" pitchFamily="34" charset="0"/>
              </a:rPr>
            </a:br>
            <a:r>
              <a:rPr lang="en-GB" sz="1200" i="1" dirty="0">
                <a:solidFill>
                  <a:srgbClr val="333333"/>
                </a:solidFill>
                <a:latin typeface="Arial" panose="020B0604020202020204" pitchFamily="34" charset="0"/>
                <a:ea typeface="Calibri" panose="020F0502020204030204" pitchFamily="34" charset="0"/>
              </a:rPr>
              <a:t>The views and opinions expressed herein are those of the authors and do not necessarily reflect those of NIHR, NHS or the Department of Health</a:t>
            </a:r>
            <a:endParaRPr lang="en-GB" sz="1200" i="1" dirty="0">
              <a:latin typeface="Times New Roman" panose="02020603050405020304" pitchFamily="18" charset="0"/>
              <a:ea typeface="Calibri" panose="020F0502020204030204" pitchFamily="34" charset="0"/>
            </a:endParaRPr>
          </a:p>
        </p:txBody>
      </p:sp>
      <p:sp>
        <p:nvSpPr>
          <p:cNvPr id="6" name="Title 1"/>
          <p:cNvSpPr txBox="1">
            <a:spLocks/>
          </p:cNvSpPr>
          <p:nvPr/>
        </p:nvSpPr>
        <p:spPr>
          <a:xfrm>
            <a:off x="1524000" y="2756926"/>
            <a:ext cx="9144000" cy="21122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GB" sz="5400" b="1" u="sng" dirty="0"/>
              <a:t>Component Network </a:t>
            </a:r>
          </a:p>
          <a:p>
            <a:pPr algn="ctr">
              <a:lnSpc>
                <a:spcPct val="100000"/>
              </a:lnSpc>
              <a:spcBef>
                <a:spcPts val="600"/>
              </a:spcBef>
              <a:spcAft>
                <a:spcPts val="600"/>
              </a:spcAft>
            </a:pPr>
            <a:r>
              <a:rPr lang="en-GB" sz="5400" b="1" u="sng" dirty="0"/>
              <a:t>Meta-Analysis</a:t>
            </a:r>
            <a:endParaRPr lang="en-GB" b="1" i="1" u="sng" dirty="0"/>
          </a:p>
        </p:txBody>
      </p:sp>
      <p:pic>
        <p:nvPicPr>
          <p:cNvPr id="2" name="Picture 1"/>
          <p:cNvPicPr>
            <a:picLocks noChangeAspect="1"/>
          </p:cNvPicPr>
          <p:nvPr/>
        </p:nvPicPr>
        <p:blipFill>
          <a:blip r:embed="rId2"/>
          <a:stretch>
            <a:fillRect/>
          </a:stretch>
        </p:blipFill>
        <p:spPr>
          <a:xfrm>
            <a:off x="2073390" y="3"/>
            <a:ext cx="8088764" cy="968187"/>
          </a:xfrm>
          <a:prstGeom prst="rect">
            <a:avLst/>
          </a:prstGeom>
        </p:spPr>
      </p:pic>
      <p:sp>
        <p:nvSpPr>
          <p:cNvPr id="3" name="TextBox 2"/>
          <p:cNvSpPr txBox="1"/>
          <p:nvPr/>
        </p:nvSpPr>
        <p:spPr>
          <a:xfrm>
            <a:off x="0" y="1044149"/>
            <a:ext cx="12192000" cy="1384995"/>
          </a:xfrm>
          <a:prstGeom prst="rect">
            <a:avLst/>
          </a:prstGeom>
          <a:solidFill>
            <a:srgbClr val="002060"/>
          </a:solidFill>
        </p:spPr>
        <p:txBody>
          <a:bodyPr wrap="square" rtlCol="0">
            <a:spAutoFit/>
          </a:bodyPr>
          <a:lstStyle/>
          <a:p>
            <a:pPr algn="ctr"/>
            <a:r>
              <a:rPr lang="en-GB" sz="6000" dirty="0">
                <a:solidFill>
                  <a:schemeClr val="bg1"/>
                </a:solidFill>
                <a:latin typeface="Gadugi" panose="020B0502040204020203" pitchFamily="34" charset="0"/>
              </a:rPr>
              <a:t>NIHR CRSU</a:t>
            </a:r>
          </a:p>
          <a:p>
            <a:pPr algn="ctr"/>
            <a:r>
              <a:rPr lang="en-GB" sz="2400" dirty="0">
                <a:solidFill>
                  <a:schemeClr val="bg1"/>
                </a:solidFill>
              </a:rPr>
              <a:t>Complex Reviews Support Unit</a:t>
            </a:r>
          </a:p>
        </p:txBody>
      </p:sp>
    </p:spTree>
    <p:extLst>
      <p:ext uri="{BB962C8B-B14F-4D97-AF65-F5344CB8AC3E}">
        <p14:creationId xmlns:p14="http://schemas.microsoft.com/office/powerpoint/2010/main" val="14775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8AE3FD-24AB-F247-B5EA-E3F926543B27}"/>
              </a:ext>
            </a:extLst>
          </p:cNvPr>
          <p:cNvPicPr>
            <a:picLocks noChangeAspect="1"/>
          </p:cNvPicPr>
          <p:nvPr/>
        </p:nvPicPr>
        <p:blipFill>
          <a:blip r:embed="rId2"/>
          <a:stretch>
            <a:fillRect/>
          </a:stretch>
        </p:blipFill>
        <p:spPr>
          <a:xfrm>
            <a:off x="1815698" y="444140"/>
            <a:ext cx="8659656" cy="5868000"/>
          </a:xfrm>
          <a:prstGeom prst="rect">
            <a:avLst/>
          </a:prstGeom>
        </p:spPr>
      </p:pic>
      <p:sp>
        <p:nvSpPr>
          <p:cNvPr id="8" name="TextBox 7">
            <a:extLst>
              <a:ext uri="{FF2B5EF4-FFF2-40B4-BE49-F238E27FC236}">
                <a16:creationId xmlns:a16="http://schemas.microsoft.com/office/drawing/2014/main" id="{95403917-0A6D-E944-9254-AD4775E21A4C}"/>
              </a:ext>
            </a:extLst>
          </p:cNvPr>
          <p:cNvSpPr txBox="1"/>
          <p:nvPr/>
        </p:nvSpPr>
        <p:spPr>
          <a:xfrm>
            <a:off x="339636" y="6312140"/>
            <a:ext cx="3566158" cy="369332"/>
          </a:xfrm>
          <a:prstGeom prst="rect">
            <a:avLst/>
          </a:prstGeom>
          <a:noFill/>
        </p:spPr>
        <p:txBody>
          <a:bodyPr wrap="square" rtlCol="0">
            <a:spAutoFit/>
          </a:bodyPr>
          <a:lstStyle/>
          <a:p>
            <a:r>
              <a:rPr lang="en-US" dirty="0">
                <a:latin typeface="+mj-lt"/>
              </a:rPr>
              <a:t>website: </a:t>
            </a:r>
            <a:r>
              <a:rPr lang="en-US" dirty="0" err="1">
                <a:latin typeface="+mj-lt"/>
              </a:rPr>
              <a:t>www.nihrcrsu.org</a:t>
            </a:r>
            <a:endParaRPr lang="en-US" dirty="0">
              <a:latin typeface="+mj-lt"/>
            </a:endParaRPr>
          </a:p>
        </p:txBody>
      </p:sp>
      <p:sp>
        <p:nvSpPr>
          <p:cNvPr id="9" name="TextBox 8">
            <a:extLst>
              <a:ext uri="{FF2B5EF4-FFF2-40B4-BE49-F238E27FC236}">
                <a16:creationId xmlns:a16="http://schemas.microsoft.com/office/drawing/2014/main" id="{A084A56F-B195-9E4F-95C5-9F337B8F24F8}"/>
              </a:ext>
            </a:extLst>
          </p:cNvPr>
          <p:cNvSpPr txBox="1"/>
          <p:nvPr/>
        </p:nvSpPr>
        <p:spPr>
          <a:xfrm>
            <a:off x="9169068" y="6312140"/>
            <a:ext cx="2325188" cy="369332"/>
          </a:xfrm>
          <a:prstGeom prst="rect">
            <a:avLst/>
          </a:prstGeom>
          <a:noFill/>
        </p:spPr>
        <p:txBody>
          <a:bodyPr wrap="square" rtlCol="0">
            <a:spAutoFit/>
          </a:bodyPr>
          <a:lstStyle/>
          <a:p>
            <a:pPr algn="r"/>
            <a:r>
              <a:rPr lang="en-US" dirty="0">
                <a:latin typeface="+mj-lt"/>
              </a:rPr>
              <a:t>twitter: @NIHRCRSU</a:t>
            </a:r>
          </a:p>
        </p:txBody>
      </p:sp>
    </p:spTree>
    <p:extLst>
      <p:ext uri="{BB962C8B-B14F-4D97-AF65-F5344CB8AC3E}">
        <p14:creationId xmlns:p14="http://schemas.microsoft.com/office/powerpoint/2010/main" val="2986392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70957" y="3549013"/>
            <a:ext cx="6181695" cy="3240360"/>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Picture 5"/>
          <p:cNvPicPr>
            <a:picLocks noChangeAspect="1"/>
          </p:cNvPicPr>
          <p:nvPr/>
        </p:nvPicPr>
        <p:blipFill rotWithShape="1">
          <a:blip r:embed="rId3"/>
          <a:srcRect l="10626" t="32548" r="61025" b="14905"/>
          <a:stretch/>
        </p:blipFill>
        <p:spPr>
          <a:xfrm>
            <a:off x="5782567" y="3621022"/>
            <a:ext cx="5893663" cy="3072341"/>
          </a:xfrm>
          <a:prstGeom prst="rect">
            <a:avLst/>
          </a:prstGeom>
        </p:spPr>
      </p:pic>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p:txBody>
          <a:bodyPr/>
          <a:lstStyle/>
          <a:p>
            <a:r>
              <a:rPr lang="en-GB" sz="2667" dirty="0"/>
              <a:t>May 2016 - Meta-analysis published in the Cochrane Database of Systematic Reviews identifying better postoperative outcomes (e.g. reduced length of stay in hospital, lower pain, reducing negative emotion) for patients who received any psychological preparation (strategies designed to influence thoughts, feelings or actions) compared to usual care</a:t>
            </a:r>
            <a:endParaRPr lang="en-GB" sz="933" dirty="0"/>
          </a:p>
        </p:txBody>
      </p:sp>
    </p:spTree>
    <p:extLst>
      <p:ext uri="{BB962C8B-B14F-4D97-AF65-F5344CB8AC3E}">
        <p14:creationId xmlns:p14="http://schemas.microsoft.com/office/powerpoint/2010/main" val="27132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Psychological Preparation?</a:t>
            </a:r>
          </a:p>
        </p:txBody>
      </p:sp>
      <p:sp>
        <p:nvSpPr>
          <p:cNvPr id="3" name="Content Placeholder 2"/>
          <p:cNvSpPr>
            <a:spLocks noGrp="1"/>
          </p:cNvSpPr>
          <p:nvPr>
            <p:ph idx="1"/>
          </p:nvPr>
        </p:nvSpPr>
        <p:spPr/>
        <p:txBody>
          <a:bodyPr/>
          <a:lstStyle/>
          <a:p>
            <a:r>
              <a:rPr lang="en-GB" sz="2667" dirty="0"/>
              <a:t>Can be considered as the intervention received by patients prior to surgery to help prepare them for surgery and minimise length of stay, pain and negative affect</a:t>
            </a:r>
          </a:p>
          <a:p>
            <a:r>
              <a:rPr lang="en-GB" sz="2667" dirty="0"/>
              <a:t>Psychological preparation can consist of multiple components:</a:t>
            </a:r>
          </a:p>
          <a:p>
            <a:pPr lvl="1"/>
            <a:r>
              <a:rPr lang="en-GB" dirty="0"/>
              <a:t>Procedural information (What, when and how events will occur)</a:t>
            </a:r>
          </a:p>
          <a:p>
            <a:pPr lvl="1"/>
            <a:r>
              <a:rPr lang="en-GB" dirty="0"/>
              <a:t>Sensory information (What it will feel/smell like)</a:t>
            </a:r>
          </a:p>
          <a:p>
            <a:pPr lvl="1"/>
            <a:r>
              <a:rPr lang="en-GB" dirty="0"/>
              <a:t>Behavioural instruction (Teaching patients actions to perform to enhance the experience)</a:t>
            </a:r>
          </a:p>
          <a:p>
            <a:pPr lvl="1"/>
            <a:r>
              <a:rPr lang="en-GB" dirty="0"/>
              <a:t>Cognitive intervention (To change how an individual thinks)</a:t>
            </a:r>
          </a:p>
          <a:p>
            <a:pPr lvl="1"/>
            <a:r>
              <a:rPr lang="en-GB" dirty="0"/>
              <a:t>Relaxation (including hypnosis)</a:t>
            </a:r>
          </a:p>
          <a:p>
            <a:pPr lvl="1"/>
            <a:r>
              <a:rPr lang="en-GB" dirty="0"/>
              <a:t>Emotion-focused techniques (To help an individual manage their feelings)</a:t>
            </a:r>
            <a:endParaRPr lang="en-GB" sz="2667" dirty="0"/>
          </a:p>
        </p:txBody>
      </p:sp>
    </p:spTree>
    <p:extLst>
      <p:ext uri="{BB962C8B-B14F-4D97-AF65-F5344CB8AC3E}">
        <p14:creationId xmlns:p14="http://schemas.microsoft.com/office/powerpoint/2010/main" val="266844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they do in the Cochrane review?</a:t>
            </a:r>
          </a:p>
        </p:txBody>
      </p:sp>
      <p:sp>
        <p:nvSpPr>
          <p:cNvPr id="3" name="Content Placeholder 2"/>
          <p:cNvSpPr>
            <a:spLocks noGrp="1"/>
          </p:cNvSpPr>
          <p:nvPr>
            <p:ph idx="1"/>
          </p:nvPr>
        </p:nvSpPr>
        <p:spPr/>
        <p:txBody>
          <a:bodyPr/>
          <a:lstStyle/>
          <a:p>
            <a:pPr marL="0" indent="0">
              <a:buNone/>
            </a:pPr>
            <a:r>
              <a:rPr lang="en-GB" sz="2667" dirty="0"/>
              <a:t>Wanted to answer the question:</a:t>
            </a:r>
          </a:p>
          <a:p>
            <a:pPr marL="0" indent="0" algn="ctr">
              <a:buNone/>
            </a:pPr>
            <a:r>
              <a:rPr lang="en-GB" sz="2667" i="1" dirty="0"/>
              <a:t>“What is the effect of psychological preparation on postoperative outcomes in adults undergoing elective surgery under general anaesthetic?”</a:t>
            </a:r>
          </a:p>
          <a:p>
            <a:endParaRPr lang="en-GB" sz="2667" dirty="0"/>
          </a:p>
        </p:txBody>
      </p:sp>
      <p:grpSp>
        <p:nvGrpSpPr>
          <p:cNvPr id="8" name="Group 7"/>
          <p:cNvGrpSpPr/>
          <p:nvPr/>
        </p:nvGrpSpPr>
        <p:grpSpPr>
          <a:xfrm>
            <a:off x="2927648" y="3874295"/>
            <a:ext cx="6331576" cy="868078"/>
            <a:chOff x="1257515" y="3385484"/>
            <a:chExt cx="7190544" cy="1183742"/>
          </a:xfrm>
        </p:grpSpPr>
        <p:grpSp>
          <p:nvGrpSpPr>
            <p:cNvPr id="9" name="Group 8"/>
            <p:cNvGrpSpPr/>
            <p:nvPr/>
          </p:nvGrpSpPr>
          <p:grpSpPr>
            <a:xfrm>
              <a:off x="1257515" y="3385484"/>
              <a:ext cx="7190544" cy="1080120"/>
              <a:chOff x="827584" y="2204864"/>
              <a:chExt cx="7190544" cy="1080120"/>
            </a:xfrm>
            <a:solidFill>
              <a:schemeClr val="accent1"/>
            </a:solidFill>
          </p:grpSpPr>
          <p:sp>
            <p:nvSpPr>
              <p:cNvPr id="11" name="Oval 10"/>
              <p:cNvSpPr/>
              <p:nvPr/>
            </p:nvSpPr>
            <p:spPr bwMode="auto">
              <a:xfrm>
                <a:off x="827584" y="2204864"/>
                <a:ext cx="2726047" cy="1080120"/>
              </a:xfrm>
              <a:prstGeom prst="ellipse">
                <a:avLst/>
              </a:prstGeom>
              <a:noFill/>
              <a:ln w="508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377" eaLnBrk="0" hangingPunct="0"/>
                <a:r>
                  <a:rPr lang="en-GB" sz="2400" dirty="0"/>
                  <a:t>Any Intervention</a:t>
                </a:r>
              </a:p>
            </p:txBody>
          </p:sp>
          <p:sp>
            <p:nvSpPr>
              <p:cNvPr id="12" name="Oval 11"/>
              <p:cNvSpPr/>
              <p:nvPr/>
            </p:nvSpPr>
            <p:spPr bwMode="auto">
              <a:xfrm>
                <a:off x="5292080" y="2204864"/>
                <a:ext cx="2726048" cy="1080120"/>
              </a:xfrm>
              <a:prstGeom prst="ellipse">
                <a:avLst/>
              </a:prstGeom>
              <a:noFill/>
              <a:ln w="508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914377" eaLnBrk="0" hangingPunct="0"/>
                <a:r>
                  <a:rPr lang="en-GB" sz="2400" dirty="0"/>
                  <a:t>No Intervention</a:t>
                </a:r>
              </a:p>
            </p:txBody>
          </p:sp>
          <p:cxnSp>
            <p:nvCxnSpPr>
              <p:cNvPr id="13" name="Straight Connector 12"/>
              <p:cNvCxnSpPr>
                <a:stCxn id="11" idx="6"/>
                <a:endCxn id="12" idx="2"/>
              </p:cNvCxnSpPr>
              <p:nvPr/>
            </p:nvCxnSpPr>
            <p:spPr bwMode="auto">
              <a:xfrm>
                <a:off x="3553631" y="2744924"/>
                <a:ext cx="1738449" cy="0"/>
              </a:xfrm>
              <a:prstGeom prst="line">
                <a:avLst/>
              </a:prstGeom>
              <a:grpFill/>
              <a:ln w="508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p:cNvSpPr txBox="1"/>
            <p:nvPr/>
          </p:nvSpPr>
          <p:spPr>
            <a:xfrm>
              <a:off x="4732918" y="3939683"/>
              <a:ext cx="372649" cy="629543"/>
            </a:xfrm>
            <a:prstGeom prst="rect">
              <a:avLst/>
            </a:prstGeom>
            <a:noFill/>
          </p:spPr>
          <p:txBody>
            <a:bodyPr wrap="square" rtlCol="0">
              <a:spAutoFit/>
            </a:bodyPr>
            <a:lstStyle/>
            <a:p>
              <a:r>
                <a:rPr lang="en-GB" sz="2400" i="1" dirty="0"/>
                <a:t>d</a:t>
              </a:r>
            </a:p>
          </p:txBody>
        </p:sp>
      </p:grpSp>
    </p:spTree>
    <p:extLst>
      <p:ext uri="{BB962C8B-B14F-4D97-AF65-F5344CB8AC3E}">
        <p14:creationId xmlns:p14="http://schemas.microsoft.com/office/powerpoint/2010/main" val="98671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Assumptions in the Cochrane review?</a:t>
            </a:r>
          </a:p>
        </p:txBody>
      </p:sp>
      <p:sp>
        <p:nvSpPr>
          <p:cNvPr id="3" name="Content Placeholder 2"/>
          <p:cNvSpPr>
            <a:spLocks noGrp="1"/>
          </p:cNvSpPr>
          <p:nvPr>
            <p:ph idx="1"/>
          </p:nvPr>
        </p:nvSpPr>
        <p:spPr/>
        <p:txBody>
          <a:bodyPr/>
          <a:lstStyle/>
          <a:p>
            <a:r>
              <a:rPr lang="en-GB" sz="2667" dirty="0"/>
              <a:t>All intervention arms were assumed to be equally effective irrespective of which treatment components were administered</a:t>
            </a:r>
          </a:p>
          <a:p>
            <a:endParaRPr lang="en-GB" sz="2667" dirty="0"/>
          </a:p>
          <a:p>
            <a:endParaRPr lang="en-GB" sz="2667" dirty="0"/>
          </a:p>
          <a:p>
            <a:endParaRPr lang="en-GB" sz="2667" dirty="0"/>
          </a:p>
          <a:p>
            <a:pPr marL="0" indent="0">
              <a:buNone/>
            </a:pPr>
            <a:r>
              <a:rPr lang="en-GB" sz="2667" dirty="0"/>
              <a:t>Assumptions:</a:t>
            </a:r>
          </a:p>
          <a:p>
            <a:r>
              <a:rPr lang="en-GB" sz="2667" dirty="0"/>
              <a:t>The effect of each component of intervention is the same </a:t>
            </a:r>
          </a:p>
          <a:p>
            <a:r>
              <a:rPr lang="en-GB" sz="2667" dirty="0"/>
              <a:t>The effect of a single component is the same as a combination of components</a:t>
            </a:r>
          </a:p>
          <a:p>
            <a:endParaRPr lang="en-GB" sz="2667" dirty="0"/>
          </a:p>
          <a:p>
            <a:endParaRPr lang="en-GB" sz="2667" dirty="0"/>
          </a:p>
          <a:p>
            <a:endParaRPr lang="en-GB" sz="2667" dirty="0"/>
          </a:p>
          <a:p>
            <a:endParaRPr lang="en-GB" sz="2667" dirty="0"/>
          </a:p>
        </p:txBody>
      </p:sp>
      <p:grpSp>
        <p:nvGrpSpPr>
          <p:cNvPr id="5" name="Group 4"/>
          <p:cNvGrpSpPr/>
          <p:nvPr/>
        </p:nvGrpSpPr>
        <p:grpSpPr>
          <a:xfrm>
            <a:off x="3575721" y="2468893"/>
            <a:ext cx="4653625" cy="2174459"/>
            <a:chOff x="2051720" y="2832580"/>
            <a:chExt cx="4653625" cy="2174459"/>
          </a:xfrm>
        </p:grpSpPr>
        <p:grpSp>
          <p:nvGrpSpPr>
            <p:cNvPr id="10" name="Group 9"/>
            <p:cNvGrpSpPr/>
            <p:nvPr/>
          </p:nvGrpSpPr>
          <p:grpSpPr>
            <a:xfrm>
              <a:off x="2051720" y="2832580"/>
              <a:ext cx="4653625" cy="2174459"/>
              <a:chOff x="516143" y="599629"/>
              <a:chExt cx="4653625" cy="2174459"/>
            </a:xfrm>
            <a:noFill/>
          </p:grpSpPr>
          <p:sp>
            <p:nvSpPr>
              <p:cNvPr id="11" name="TextBox 10"/>
              <p:cNvSpPr txBox="1"/>
              <p:nvPr/>
            </p:nvSpPr>
            <p:spPr>
              <a:xfrm>
                <a:off x="1171335" y="908720"/>
                <a:ext cx="288032" cy="276999"/>
              </a:xfrm>
              <a:prstGeom prst="rect">
                <a:avLst/>
              </a:prstGeom>
              <a:grpFill/>
            </p:spPr>
            <p:txBody>
              <a:bodyPr wrap="square" rtlCol="0">
                <a:spAutoFit/>
              </a:bodyPr>
              <a:lstStyle/>
              <a:p>
                <a:r>
                  <a:rPr lang="en-GB" sz="1200" dirty="0"/>
                  <a:t>P</a:t>
                </a:r>
              </a:p>
            </p:txBody>
          </p:sp>
          <p:sp>
            <p:nvSpPr>
              <p:cNvPr id="12" name="TextBox 11"/>
              <p:cNvSpPr txBox="1"/>
              <p:nvPr/>
            </p:nvSpPr>
            <p:spPr>
              <a:xfrm>
                <a:off x="1839614" y="1518080"/>
                <a:ext cx="288032" cy="276999"/>
              </a:xfrm>
              <a:prstGeom prst="rect">
                <a:avLst/>
              </a:prstGeom>
              <a:grpFill/>
            </p:spPr>
            <p:txBody>
              <a:bodyPr wrap="square" rtlCol="0">
                <a:spAutoFit/>
              </a:bodyPr>
              <a:lstStyle/>
              <a:p>
                <a:r>
                  <a:rPr lang="en-GB" sz="1200" dirty="0"/>
                  <a:t>S</a:t>
                </a:r>
              </a:p>
            </p:txBody>
          </p:sp>
          <p:sp>
            <p:nvSpPr>
              <p:cNvPr id="13" name="TextBox 12"/>
              <p:cNvSpPr txBox="1"/>
              <p:nvPr/>
            </p:nvSpPr>
            <p:spPr>
              <a:xfrm>
                <a:off x="3103860" y="1930688"/>
                <a:ext cx="288032" cy="276999"/>
              </a:xfrm>
              <a:prstGeom prst="rect">
                <a:avLst/>
              </a:prstGeom>
              <a:grpFill/>
            </p:spPr>
            <p:txBody>
              <a:bodyPr wrap="square" rtlCol="0">
                <a:spAutoFit/>
              </a:bodyPr>
              <a:lstStyle/>
              <a:p>
                <a:r>
                  <a:rPr lang="en-GB" sz="1200" dirty="0"/>
                  <a:t>B</a:t>
                </a:r>
              </a:p>
            </p:txBody>
          </p:sp>
          <p:sp>
            <p:nvSpPr>
              <p:cNvPr id="14" name="TextBox 13"/>
              <p:cNvSpPr txBox="1"/>
              <p:nvPr/>
            </p:nvSpPr>
            <p:spPr>
              <a:xfrm>
                <a:off x="1123808" y="2265968"/>
                <a:ext cx="288032" cy="276999"/>
              </a:xfrm>
              <a:prstGeom prst="rect">
                <a:avLst/>
              </a:prstGeom>
              <a:grpFill/>
            </p:spPr>
            <p:txBody>
              <a:bodyPr wrap="square" rtlCol="0">
                <a:spAutoFit/>
              </a:bodyPr>
              <a:lstStyle/>
              <a:p>
                <a:r>
                  <a:rPr lang="en-GB" sz="1200" dirty="0"/>
                  <a:t>C</a:t>
                </a:r>
              </a:p>
            </p:txBody>
          </p:sp>
          <p:sp>
            <p:nvSpPr>
              <p:cNvPr id="15" name="TextBox 14"/>
              <p:cNvSpPr txBox="1"/>
              <p:nvPr/>
            </p:nvSpPr>
            <p:spPr>
              <a:xfrm>
                <a:off x="1609563" y="2037597"/>
                <a:ext cx="288032" cy="276999"/>
              </a:xfrm>
              <a:prstGeom prst="rect">
                <a:avLst/>
              </a:prstGeom>
              <a:grpFill/>
            </p:spPr>
            <p:txBody>
              <a:bodyPr wrap="square" rtlCol="0">
                <a:spAutoFit/>
              </a:bodyPr>
              <a:lstStyle/>
              <a:p>
                <a:r>
                  <a:rPr lang="en-GB" sz="1200" dirty="0"/>
                  <a:t>R</a:t>
                </a:r>
              </a:p>
            </p:txBody>
          </p:sp>
          <p:sp>
            <p:nvSpPr>
              <p:cNvPr id="16" name="TextBox 15"/>
              <p:cNvSpPr txBox="1"/>
              <p:nvPr/>
            </p:nvSpPr>
            <p:spPr>
              <a:xfrm>
                <a:off x="649694" y="1352464"/>
                <a:ext cx="592832" cy="276999"/>
              </a:xfrm>
              <a:prstGeom prst="rect">
                <a:avLst/>
              </a:prstGeom>
              <a:grpFill/>
            </p:spPr>
            <p:txBody>
              <a:bodyPr wrap="square" rtlCol="0">
                <a:spAutoFit/>
              </a:bodyPr>
              <a:lstStyle/>
              <a:p>
                <a:r>
                  <a:rPr lang="en-GB" sz="1200" dirty="0"/>
                  <a:t>P+B</a:t>
                </a:r>
              </a:p>
            </p:txBody>
          </p:sp>
          <p:sp>
            <p:nvSpPr>
              <p:cNvPr id="17" name="TextBox 16"/>
              <p:cNvSpPr txBox="1"/>
              <p:nvPr/>
            </p:nvSpPr>
            <p:spPr>
              <a:xfrm>
                <a:off x="2462211" y="1522070"/>
                <a:ext cx="568295" cy="276999"/>
              </a:xfrm>
              <a:prstGeom prst="rect">
                <a:avLst/>
              </a:prstGeom>
              <a:grpFill/>
            </p:spPr>
            <p:txBody>
              <a:bodyPr wrap="square" rtlCol="0">
                <a:spAutoFit/>
              </a:bodyPr>
              <a:lstStyle/>
              <a:p>
                <a:r>
                  <a:rPr lang="en-GB" sz="1200" dirty="0"/>
                  <a:t>S+B</a:t>
                </a:r>
              </a:p>
            </p:txBody>
          </p:sp>
          <p:sp>
            <p:nvSpPr>
              <p:cNvPr id="18" name="TextBox 17"/>
              <p:cNvSpPr txBox="1"/>
              <p:nvPr/>
            </p:nvSpPr>
            <p:spPr>
              <a:xfrm>
                <a:off x="1208794" y="1581473"/>
                <a:ext cx="630817" cy="276999"/>
              </a:xfrm>
              <a:prstGeom prst="rect">
                <a:avLst/>
              </a:prstGeom>
              <a:grpFill/>
            </p:spPr>
            <p:txBody>
              <a:bodyPr wrap="square" rtlCol="0">
                <a:spAutoFit/>
              </a:bodyPr>
              <a:lstStyle/>
              <a:p>
                <a:r>
                  <a:rPr lang="en-GB" sz="1200" dirty="0"/>
                  <a:t>B+C</a:t>
                </a:r>
              </a:p>
            </p:txBody>
          </p:sp>
          <p:sp>
            <p:nvSpPr>
              <p:cNvPr id="19" name="TextBox 18"/>
              <p:cNvSpPr txBox="1"/>
              <p:nvPr/>
            </p:nvSpPr>
            <p:spPr>
              <a:xfrm>
                <a:off x="2370959" y="2070573"/>
                <a:ext cx="627856" cy="276999"/>
              </a:xfrm>
              <a:prstGeom prst="rect">
                <a:avLst/>
              </a:prstGeom>
              <a:grpFill/>
            </p:spPr>
            <p:txBody>
              <a:bodyPr wrap="square" rtlCol="0">
                <a:spAutoFit/>
              </a:bodyPr>
              <a:lstStyle/>
              <a:p>
                <a:r>
                  <a:rPr lang="en-GB" sz="1200" dirty="0"/>
                  <a:t>B+R</a:t>
                </a:r>
              </a:p>
            </p:txBody>
          </p:sp>
          <p:sp>
            <p:nvSpPr>
              <p:cNvPr id="20" name="TextBox 19"/>
              <p:cNvSpPr txBox="1"/>
              <p:nvPr/>
            </p:nvSpPr>
            <p:spPr>
              <a:xfrm>
                <a:off x="2087199" y="2356235"/>
                <a:ext cx="1059904" cy="276999"/>
              </a:xfrm>
              <a:prstGeom prst="rect">
                <a:avLst/>
              </a:prstGeom>
              <a:grpFill/>
            </p:spPr>
            <p:txBody>
              <a:bodyPr wrap="square" rtlCol="0">
                <a:spAutoFit/>
              </a:bodyPr>
              <a:lstStyle/>
              <a:p>
                <a:r>
                  <a:rPr lang="en-GB" sz="1200" dirty="0"/>
                  <a:t>P+S+B</a:t>
                </a:r>
              </a:p>
            </p:txBody>
          </p:sp>
          <p:sp>
            <p:nvSpPr>
              <p:cNvPr id="21" name="TextBox 20"/>
              <p:cNvSpPr txBox="1"/>
              <p:nvPr/>
            </p:nvSpPr>
            <p:spPr>
              <a:xfrm>
                <a:off x="2987824" y="1575110"/>
                <a:ext cx="1059904" cy="276999"/>
              </a:xfrm>
              <a:prstGeom prst="rect">
                <a:avLst/>
              </a:prstGeom>
              <a:grpFill/>
            </p:spPr>
            <p:txBody>
              <a:bodyPr wrap="square" rtlCol="0">
                <a:spAutoFit/>
              </a:bodyPr>
              <a:lstStyle/>
              <a:p>
                <a:r>
                  <a:rPr lang="en-GB" sz="1200" dirty="0"/>
                  <a:t>P+S+C</a:t>
                </a:r>
              </a:p>
            </p:txBody>
          </p:sp>
          <p:sp>
            <p:nvSpPr>
              <p:cNvPr id="22" name="TextBox 21"/>
              <p:cNvSpPr txBox="1"/>
              <p:nvPr/>
            </p:nvSpPr>
            <p:spPr>
              <a:xfrm>
                <a:off x="1080108" y="1227485"/>
                <a:ext cx="1059904" cy="276999"/>
              </a:xfrm>
              <a:prstGeom prst="rect">
                <a:avLst/>
              </a:prstGeom>
              <a:grpFill/>
            </p:spPr>
            <p:txBody>
              <a:bodyPr wrap="square" rtlCol="0">
                <a:spAutoFit/>
              </a:bodyPr>
              <a:lstStyle/>
              <a:p>
                <a:r>
                  <a:rPr lang="en-GB" sz="1200" dirty="0"/>
                  <a:t>P+S+R</a:t>
                </a:r>
              </a:p>
            </p:txBody>
          </p:sp>
          <p:sp>
            <p:nvSpPr>
              <p:cNvPr id="23" name="TextBox 22"/>
              <p:cNvSpPr txBox="1"/>
              <p:nvPr/>
            </p:nvSpPr>
            <p:spPr>
              <a:xfrm>
                <a:off x="1557247" y="708274"/>
                <a:ext cx="1059904" cy="276999"/>
              </a:xfrm>
              <a:prstGeom prst="rect">
                <a:avLst/>
              </a:prstGeom>
              <a:grpFill/>
            </p:spPr>
            <p:txBody>
              <a:bodyPr wrap="square" rtlCol="0">
                <a:spAutoFit/>
              </a:bodyPr>
              <a:lstStyle/>
              <a:p>
                <a:r>
                  <a:rPr lang="en-GB" sz="1200" dirty="0"/>
                  <a:t>P+B+E</a:t>
                </a:r>
              </a:p>
            </p:txBody>
          </p:sp>
          <p:sp>
            <p:nvSpPr>
              <p:cNvPr id="24" name="TextBox 23"/>
              <p:cNvSpPr txBox="1"/>
              <p:nvPr/>
            </p:nvSpPr>
            <p:spPr>
              <a:xfrm>
                <a:off x="1864322" y="1196009"/>
                <a:ext cx="1059904" cy="276999"/>
              </a:xfrm>
              <a:prstGeom prst="rect">
                <a:avLst/>
              </a:prstGeom>
              <a:grpFill/>
            </p:spPr>
            <p:txBody>
              <a:bodyPr wrap="square" rtlCol="0">
                <a:spAutoFit/>
              </a:bodyPr>
              <a:lstStyle/>
              <a:p>
                <a:r>
                  <a:rPr lang="en-GB" sz="1200" dirty="0"/>
                  <a:t>P+C+R</a:t>
                </a:r>
              </a:p>
            </p:txBody>
          </p:sp>
          <p:sp>
            <p:nvSpPr>
              <p:cNvPr id="25" name="TextBox 24"/>
              <p:cNvSpPr txBox="1"/>
              <p:nvPr/>
            </p:nvSpPr>
            <p:spPr>
              <a:xfrm>
                <a:off x="2787258" y="1056189"/>
                <a:ext cx="1059904" cy="276999"/>
              </a:xfrm>
              <a:prstGeom prst="rect">
                <a:avLst/>
              </a:prstGeom>
              <a:grpFill/>
            </p:spPr>
            <p:txBody>
              <a:bodyPr wrap="square" rtlCol="0">
                <a:spAutoFit/>
              </a:bodyPr>
              <a:lstStyle/>
              <a:p>
                <a:r>
                  <a:rPr lang="en-GB" sz="1200" dirty="0"/>
                  <a:t>S+B+E</a:t>
                </a:r>
              </a:p>
            </p:txBody>
          </p:sp>
          <p:sp>
            <p:nvSpPr>
              <p:cNvPr id="26" name="TextBox 25"/>
              <p:cNvSpPr txBox="1"/>
              <p:nvPr/>
            </p:nvSpPr>
            <p:spPr>
              <a:xfrm>
                <a:off x="1767768" y="1775987"/>
                <a:ext cx="1059904" cy="276999"/>
              </a:xfrm>
              <a:prstGeom prst="rect">
                <a:avLst/>
              </a:prstGeom>
              <a:grpFill/>
            </p:spPr>
            <p:txBody>
              <a:bodyPr wrap="square" rtlCol="0">
                <a:spAutoFit/>
              </a:bodyPr>
              <a:lstStyle/>
              <a:p>
                <a:r>
                  <a:rPr lang="en-GB" sz="1200" dirty="0"/>
                  <a:t>P+S+B+E</a:t>
                </a:r>
              </a:p>
            </p:txBody>
          </p:sp>
          <p:sp>
            <p:nvSpPr>
              <p:cNvPr id="27" name="TextBox 26"/>
              <p:cNvSpPr txBox="1"/>
              <p:nvPr/>
            </p:nvSpPr>
            <p:spPr>
              <a:xfrm>
                <a:off x="594374" y="1841189"/>
                <a:ext cx="1059904" cy="276999"/>
              </a:xfrm>
              <a:prstGeom prst="rect">
                <a:avLst/>
              </a:prstGeom>
              <a:grpFill/>
            </p:spPr>
            <p:txBody>
              <a:bodyPr wrap="square" rtlCol="0">
                <a:spAutoFit/>
              </a:bodyPr>
              <a:lstStyle/>
              <a:p>
                <a:r>
                  <a:rPr lang="en-GB" sz="1200" dirty="0"/>
                  <a:t>S+B+C+R</a:t>
                </a:r>
              </a:p>
            </p:txBody>
          </p:sp>
          <p:grpSp>
            <p:nvGrpSpPr>
              <p:cNvPr id="28" name="Group 27"/>
              <p:cNvGrpSpPr/>
              <p:nvPr/>
            </p:nvGrpSpPr>
            <p:grpSpPr>
              <a:xfrm>
                <a:off x="516143" y="599629"/>
                <a:ext cx="4653625" cy="2174459"/>
                <a:chOff x="1043608" y="692694"/>
                <a:chExt cx="5598893" cy="2448271"/>
              </a:xfrm>
              <a:grpFill/>
            </p:grpSpPr>
            <p:sp>
              <p:nvSpPr>
                <p:cNvPr id="30" name="Oval 29"/>
                <p:cNvSpPr/>
                <p:nvPr/>
              </p:nvSpPr>
              <p:spPr>
                <a:xfrm rot="16200000">
                  <a:off x="1763689" y="-27387"/>
                  <a:ext cx="2448271" cy="3888433"/>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Oval 30"/>
                <p:cNvSpPr/>
                <p:nvPr/>
              </p:nvSpPr>
              <p:spPr>
                <a:xfrm rot="16200000">
                  <a:off x="5686417" y="1448781"/>
                  <a:ext cx="864097" cy="936102"/>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32" name="Straight Connector 31"/>
                <p:cNvCxnSpPr>
                  <a:stCxn id="30" idx="4"/>
                  <a:endCxn id="31" idx="0"/>
                </p:cNvCxnSpPr>
                <p:nvPr/>
              </p:nvCxnSpPr>
              <p:spPr>
                <a:xfrm>
                  <a:off x="4932041" y="1916829"/>
                  <a:ext cx="718374" cy="3"/>
                </a:xfrm>
                <a:prstGeom prst="line">
                  <a:avLst/>
                </a:prstGeom>
                <a:grpFill/>
                <a:ln w="44450">
                  <a:solidFill>
                    <a:schemeClr val="accent6">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19763" y="1700810"/>
                  <a:ext cx="1022738" cy="346533"/>
                </a:xfrm>
                <a:prstGeom prst="rect">
                  <a:avLst/>
                </a:prstGeom>
                <a:grpFill/>
              </p:spPr>
              <p:txBody>
                <a:bodyPr wrap="square" rtlCol="0">
                  <a:spAutoFit/>
                </a:bodyPr>
                <a:lstStyle/>
                <a:p>
                  <a:r>
                    <a:rPr lang="en-GB" sz="1400" dirty="0"/>
                    <a:t>Control</a:t>
                  </a:r>
                </a:p>
              </p:txBody>
            </p:sp>
          </p:grpSp>
          <p:sp>
            <p:nvSpPr>
              <p:cNvPr id="29" name="TextBox 28"/>
              <p:cNvSpPr txBox="1"/>
              <p:nvPr/>
            </p:nvSpPr>
            <p:spPr>
              <a:xfrm>
                <a:off x="2227686" y="875786"/>
                <a:ext cx="599985" cy="276999"/>
              </a:xfrm>
              <a:prstGeom prst="rect">
                <a:avLst/>
              </a:prstGeom>
              <a:noFill/>
            </p:spPr>
            <p:txBody>
              <a:bodyPr wrap="square" rtlCol="0">
                <a:spAutoFit/>
              </a:bodyPr>
              <a:lstStyle/>
              <a:p>
                <a:r>
                  <a:rPr lang="en-GB" sz="1200" dirty="0"/>
                  <a:t>P+S</a:t>
                </a:r>
              </a:p>
            </p:txBody>
          </p:sp>
        </p:grpSp>
        <p:sp>
          <p:nvSpPr>
            <p:cNvPr id="4" name="TextBox 3"/>
            <p:cNvSpPr txBox="1"/>
            <p:nvPr/>
          </p:nvSpPr>
          <p:spPr>
            <a:xfrm>
              <a:off x="5409274" y="3933056"/>
              <a:ext cx="372649" cy="461665"/>
            </a:xfrm>
            <a:prstGeom prst="rect">
              <a:avLst/>
            </a:prstGeom>
            <a:noFill/>
          </p:spPr>
          <p:txBody>
            <a:bodyPr wrap="square" rtlCol="0">
              <a:spAutoFit/>
            </a:bodyPr>
            <a:lstStyle/>
            <a:p>
              <a:r>
                <a:rPr lang="en-GB" sz="2400" i="1" dirty="0"/>
                <a:t>d</a:t>
              </a:r>
            </a:p>
          </p:txBody>
        </p:sp>
      </p:grpSp>
    </p:spTree>
    <p:extLst>
      <p:ext uri="{BB962C8B-B14F-4D97-AF65-F5344CB8AC3E}">
        <p14:creationId xmlns:p14="http://schemas.microsoft.com/office/powerpoint/2010/main" val="390805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Questions for NMA</a:t>
            </a:r>
          </a:p>
        </p:txBody>
      </p:sp>
      <p:sp>
        <p:nvSpPr>
          <p:cNvPr id="3" name="Content Placeholder 2"/>
          <p:cNvSpPr>
            <a:spLocks noGrp="1"/>
          </p:cNvSpPr>
          <p:nvPr>
            <p:ph idx="1"/>
          </p:nvPr>
        </p:nvSpPr>
        <p:spPr/>
        <p:txBody>
          <a:bodyPr/>
          <a:lstStyle/>
          <a:p>
            <a:r>
              <a:rPr lang="en-GB" sz="2667" dirty="0"/>
              <a:t>Which individual components of psychological preparation before surgery are associated with better outcomes?  </a:t>
            </a:r>
          </a:p>
          <a:p>
            <a:r>
              <a:rPr lang="en-GB" sz="2667" dirty="0"/>
              <a:t>Are components more effective when delivered on their own or in combination?</a:t>
            </a:r>
          </a:p>
          <a:p>
            <a:r>
              <a:rPr lang="en-GB" sz="2667" dirty="0"/>
              <a:t>Are component effects associated with control group risk? (i.e. Does length of stay in the control group affect length of stay in the intervention group?)</a:t>
            </a:r>
          </a:p>
          <a:p>
            <a:r>
              <a:rPr lang="en-GB" sz="2667" dirty="0"/>
              <a:t>Are component effects associated with type of surgery?</a:t>
            </a:r>
          </a:p>
          <a:p>
            <a:endParaRPr lang="en-GB" sz="2667" dirty="0"/>
          </a:p>
          <a:p>
            <a:endParaRPr lang="en-GB" sz="2667" dirty="0"/>
          </a:p>
        </p:txBody>
      </p:sp>
    </p:spTree>
    <p:extLst>
      <p:ext uri="{BB962C8B-B14F-4D97-AF65-F5344CB8AC3E}">
        <p14:creationId xmlns:p14="http://schemas.microsoft.com/office/powerpoint/2010/main" val="25537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Component Effects (1)</a:t>
            </a:r>
          </a:p>
        </p:txBody>
      </p:sp>
      <p:sp>
        <p:nvSpPr>
          <p:cNvPr id="3" name="Content Placeholder 2"/>
          <p:cNvSpPr>
            <a:spLocks noGrp="1"/>
          </p:cNvSpPr>
          <p:nvPr>
            <p:ph idx="1"/>
          </p:nvPr>
        </p:nvSpPr>
        <p:spPr/>
        <p:txBody>
          <a:bodyPr/>
          <a:lstStyle/>
          <a:p>
            <a:pPr marL="0" indent="0">
              <a:buNone/>
            </a:pPr>
            <a:r>
              <a:rPr lang="en-GB" sz="2667" dirty="0"/>
              <a:t>Let </a:t>
            </a:r>
            <a:r>
              <a:rPr lang="en-GB" sz="2667" i="1" dirty="0"/>
              <a:t>d</a:t>
            </a:r>
            <a:r>
              <a:rPr lang="en-GB" sz="2667" dirty="0"/>
              <a:t> represent the treatment effect, </a:t>
            </a:r>
            <a:r>
              <a:rPr lang="en-GB" sz="2667" i="1" dirty="0"/>
              <a:t>b</a:t>
            </a:r>
            <a:r>
              <a:rPr lang="en-GB" sz="2667" dirty="0"/>
              <a:t> the baseline treatment and </a:t>
            </a:r>
            <a:r>
              <a:rPr lang="en-GB" sz="2667" i="1" dirty="0"/>
              <a:t>k</a:t>
            </a:r>
            <a:r>
              <a:rPr lang="en-GB" sz="2667" dirty="0"/>
              <a:t> the intervention</a:t>
            </a:r>
          </a:p>
          <a:p>
            <a:pPr marL="0" indent="0">
              <a:buNone/>
            </a:pPr>
            <a:r>
              <a:rPr lang="en-GB" sz="2667" dirty="0"/>
              <a:t>Component effects can be accounted for by varying the assumption for </a:t>
            </a:r>
          </a:p>
          <a:p>
            <a:pPr marL="0" indent="0">
              <a:buNone/>
            </a:pPr>
            <a:endParaRPr lang="en-GB" sz="1067" b="1" dirty="0"/>
          </a:p>
          <a:p>
            <a:pPr marL="0" indent="0">
              <a:buNone/>
            </a:pPr>
            <a:r>
              <a:rPr lang="en-GB" sz="2667" b="1" dirty="0"/>
              <a:t>Pairwise Meta-Analysis </a:t>
            </a:r>
            <a:r>
              <a:rPr lang="en-GB" sz="2667" dirty="0"/>
              <a:t>(any intervention vs no intervention)</a:t>
            </a:r>
          </a:p>
          <a:p>
            <a:endParaRPr lang="en-GB" sz="2667" dirty="0"/>
          </a:p>
          <a:p>
            <a:pPr marL="0" indent="0">
              <a:buNone/>
            </a:pPr>
            <a:r>
              <a:rPr lang="en-GB" sz="2667" b="1" dirty="0"/>
              <a:t>Network Meta-Analysis </a:t>
            </a:r>
            <a:r>
              <a:rPr lang="en-GB" sz="2667" dirty="0"/>
              <a:t>(each unique combination of interventions treated as a separate ‘treatment’)</a:t>
            </a:r>
          </a:p>
          <a:p>
            <a:pPr marL="0" indent="0">
              <a:buNone/>
            </a:pPr>
            <a:endParaRPr lang="en-GB" sz="2667" dirty="0"/>
          </a:p>
          <a:p>
            <a:endParaRPr lang="en-GB" sz="2667" dirty="0"/>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787549" y="4245091"/>
            <a:ext cx="984720" cy="263464"/>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703845" y="5987771"/>
            <a:ext cx="1152128" cy="249539"/>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1472598" y="2612910"/>
            <a:ext cx="449805" cy="310895"/>
          </a:xfrm>
          <a:prstGeom prst="rect">
            <a:avLst/>
          </a:prstGeom>
        </p:spPr>
      </p:pic>
    </p:spTree>
    <p:extLst>
      <p:ext uri="{BB962C8B-B14F-4D97-AF65-F5344CB8AC3E}">
        <p14:creationId xmlns:p14="http://schemas.microsoft.com/office/powerpoint/2010/main" val="63640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Component Effects (2)</a:t>
            </a:r>
          </a:p>
        </p:txBody>
      </p:sp>
      <p:sp>
        <p:nvSpPr>
          <p:cNvPr id="3" name="Content Placeholder 2"/>
          <p:cNvSpPr>
            <a:spLocks noGrp="1"/>
          </p:cNvSpPr>
          <p:nvPr>
            <p:ph idx="1"/>
          </p:nvPr>
        </p:nvSpPr>
        <p:spPr/>
        <p:txBody>
          <a:bodyPr/>
          <a:lstStyle/>
          <a:p>
            <a:pPr marL="0" indent="0">
              <a:buNone/>
            </a:pPr>
            <a:r>
              <a:rPr lang="en-GB" sz="2667" b="1" dirty="0"/>
              <a:t>Component NMA models</a:t>
            </a:r>
          </a:p>
          <a:p>
            <a:r>
              <a:rPr lang="en-GB" sz="2667" b="1" dirty="0"/>
              <a:t>Additive effects</a:t>
            </a:r>
            <a:r>
              <a:rPr lang="en-GB" sz="2667" dirty="0"/>
              <a:t>: separates out the component effects</a:t>
            </a:r>
          </a:p>
          <a:p>
            <a:pPr marL="0" indent="0">
              <a:buNone/>
            </a:pPr>
            <a:endParaRPr lang="en-GB" sz="1067" dirty="0"/>
          </a:p>
          <a:p>
            <a:pPr marL="0" indent="0">
              <a:buNone/>
            </a:pPr>
            <a:r>
              <a:rPr lang="en-GB" sz="2667" dirty="0"/>
              <a:t>where 	     is an indicator variable taking the value 1 if P is a component of treatment </a:t>
            </a:r>
            <a:r>
              <a:rPr lang="en-GB" sz="2667" i="1" dirty="0"/>
              <a:t>k</a:t>
            </a:r>
            <a:r>
              <a:rPr lang="en-GB" sz="2667" dirty="0"/>
              <a:t> and 0 otherwise</a:t>
            </a:r>
          </a:p>
          <a:p>
            <a:pPr marL="0" indent="0">
              <a:buNone/>
            </a:pPr>
            <a:endParaRPr lang="en-GB" sz="2667" dirty="0"/>
          </a:p>
          <a:p>
            <a:r>
              <a:rPr lang="en-GB" sz="2667" b="1" dirty="0"/>
              <a:t>Pairwise interactions between components</a:t>
            </a:r>
            <a:r>
              <a:rPr lang="en-GB" sz="2667" dirty="0"/>
              <a:t>: allows the effect of a combination to be greater/less than the sum of its individual components</a:t>
            </a:r>
          </a:p>
          <a:p>
            <a:pPr marL="0" indent="0">
              <a:buNone/>
            </a:pPr>
            <a:endParaRPr lang="en-GB" sz="2667" dirty="0"/>
          </a:p>
          <a:p>
            <a:endParaRPr lang="en-GB" sz="2667" dirty="0"/>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007768" y="2612910"/>
            <a:ext cx="4176464" cy="226791"/>
          </a:xfrm>
          <a:prstGeom prst="rect">
            <a:avLst/>
          </a:prstGeom>
        </p:spPr>
      </p:pic>
      <p:pic>
        <p:nvPicPr>
          <p:cNvPr id="7" name="Picture 6"/>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l="14877" r="75880" b="-15732"/>
          <a:stretch/>
        </p:blipFill>
        <p:spPr>
          <a:xfrm>
            <a:off x="1871531" y="3284985"/>
            <a:ext cx="360040" cy="250452"/>
          </a:xfrm>
          <a:prstGeom prst="rect">
            <a:avLst/>
          </a:prstGeom>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91611" y="6262453"/>
            <a:ext cx="6870192" cy="216408"/>
          </a:xfrm>
          <a:prstGeom prst="rect">
            <a:avLst/>
          </a:prstGeom>
        </p:spPr>
      </p:pic>
    </p:spTree>
    <p:extLst>
      <p:ext uri="{BB962C8B-B14F-4D97-AF65-F5344CB8AC3E}">
        <p14:creationId xmlns:p14="http://schemas.microsoft.com/office/powerpoint/2010/main" val="5657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Component Effects (3)</a:t>
            </a:r>
          </a:p>
        </p:txBody>
      </p:sp>
      <p:sp>
        <p:nvSpPr>
          <p:cNvPr id="3" name="Content Placeholder 2"/>
          <p:cNvSpPr>
            <a:spLocks noGrp="1"/>
          </p:cNvSpPr>
          <p:nvPr>
            <p:ph idx="1"/>
          </p:nvPr>
        </p:nvSpPr>
        <p:spPr/>
        <p:txBody>
          <a:bodyPr/>
          <a:lstStyle/>
          <a:p>
            <a:r>
              <a:rPr lang="en-GB" sz="2667" dirty="0"/>
              <a:t>Study level covariates:</a:t>
            </a:r>
          </a:p>
          <a:p>
            <a:pPr lvl="1"/>
            <a:r>
              <a:rPr lang="en-GB" sz="2667" dirty="0"/>
              <a:t>Control group risk</a:t>
            </a:r>
          </a:p>
          <a:p>
            <a:pPr lvl="1"/>
            <a:r>
              <a:rPr lang="en-GB" sz="2667" dirty="0"/>
              <a:t>Type of surgery</a:t>
            </a:r>
          </a:p>
          <a:p>
            <a:r>
              <a:rPr lang="en-GB" sz="2667" dirty="0"/>
              <a:t>Software</a:t>
            </a:r>
          </a:p>
          <a:p>
            <a:pPr lvl="1"/>
            <a:r>
              <a:rPr lang="en-GB" sz="2667" dirty="0"/>
              <a:t>All models fitted in </a:t>
            </a:r>
            <a:r>
              <a:rPr lang="en-GB" sz="2667" dirty="0" err="1"/>
              <a:t>WinBUGS</a:t>
            </a:r>
            <a:endParaRPr lang="en-GB" sz="2667" dirty="0"/>
          </a:p>
          <a:p>
            <a:r>
              <a:rPr lang="en-GB" sz="2667" dirty="0"/>
              <a:t>Comparison of models</a:t>
            </a:r>
          </a:p>
          <a:p>
            <a:pPr lvl="1"/>
            <a:r>
              <a:rPr lang="en-GB" sz="2667" dirty="0"/>
              <a:t>using the Deviance Information Criteria (DIC) but clinical expertise also sought to ensure appropriate model selected</a:t>
            </a:r>
          </a:p>
        </p:txBody>
      </p:sp>
    </p:spTree>
    <p:extLst>
      <p:ext uri="{BB962C8B-B14F-4D97-AF65-F5344CB8AC3E}">
        <p14:creationId xmlns:p14="http://schemas.microsoft.com/office/powerpoint/2010/main" val="23489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2927649" y="1052737"/>
            <a:ext cx="6985269" cy="4787031"/>
            <a:chOff x="2223939" y="1488061"/>
            <a:chExt cx="5009464" cy="3395663"/>
          </a:xfrm>
        </p:grpSpPr>
        <p:sp>
          <p:nvSpPr>
            <p:cNvPr id="10" name="Rectangle 7"/>
            <p:cNvSpPr>
              <a:spLocks noChangeArrowheads="1"/>
            </p:cNvSpPr>
            <p:nvPr/>
          </p:nvSpPr>
          <p:spPr bwMode="auto">
            <a:xfrm>
              <a:off x="2223939" y="1488061"/>
              <a:ext cx="3759200" cy="3395663"/>
            </a:xfrm>
            <a:prstGeom prst="rect">
              <a:avLst/>
            </a:prstGeom>
            <a:solidFill>
              <a:srgbClr val="FFFFFF"/>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11" name="Line 8"/>
            <p:cNvSpPr>
              <a:spLocks noChangeShapeType="1"/>
            </p:cNvSpPr>
            <p:nvPr/>
          </p:nvSpPr>
          <p:spPr bwMode="auto">
            <a:xfrm flipH="1" flipV="1">
              <a:off x="5367189" y="2751711"/>
              <a:ext cx="69850" cy="433388"/>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Line 9"/>
            <p:cNvSpPr>
              <a:spLocks noChangeShapeType="1"/>
            </p:cNvSpPr>
            <p:nvPr/>
          </p:nvSpPr>
          <p:spPr bwMode="auto">
            <a:xfrm flipH="1" flipV="1">
              <a:off x="5157639" y="2369123"/>
              <a:ext cx="279400" cy="815975"/>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Line 10"/>
            <p:cNvSpPr>
              <a:spLocks noChangeShapeType="1"/>
            </p:cNvSpPr>
            <p:nvPr/>
          </p:nvSpPr>
          <p:spPr bwMode="auto">
            <a:xfrm flipH="1" flipV="1">
              <a:off x="4833789" y="2070673"/>
              <a:ext cx="603250" cy="1114425"/>
            </a:xfrm>
            <a:prstGeom prst="line">
              <a:avLst/>
            </a:prstGeom>
            <a:noFill/>
            <a:ln w="1095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Line 11"/>
            <p:cNvSpPr>
              <a:spLocks noChangeShapeType="1"/>
            </p:cNvSpPr>
            <p:nvPr/>
          </p:nvSpPr>
          <p:spPr bwMode="auto">
            <a:xfrm flipH="1" flipV="1">
              <a:off x="4432152" y="1892873"/>
              <a:ext cx="1004888" cy="1292225"/>
            </a:xfrm>
            <a:prstGeom prst="line">
              <a:avLst/>
            </a:prstGeom>
            <a:noFill/>
            <a:ln w="396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12"/>
            <p:cNvSpPr>
              <a:spLocks noChangeShapeType="1"/>
            </p:cNvSpPr>
            <p:nvPr/>
          </p:nvSpPr>
          <p:spPr bwMode="auto">
            <a:xfrm flipH="1" flipV="1">
              <a:off x="3994002" y="1856361"/>
              <a:ext cx="1443038" cy="1328738"/>
            </a:xfrm>
            <a:prstGeom prst="line">
              <a:avLst/>
            </a:prstGeom>
            <a:noFill/>
            <a:ln w="539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13"/>
            <p:cNvSpPr>
              <a:spLocks noChangeShapeType="1"/>
            </p:cNvSpPr>
            <p:nvPr/>
          </p:nvSpPr>
          <p:spPr bwMode="auto">
            <a:xfrm flipH="1" flipV="1">
              <a:off x="3570139" y="1965898"/>
              <a:ext cx="1866900" cy="1219200"/>
            </a:xfrm>
            <a:prstGeom prst="line">
              <a:avLst/>
            </a:prstGeom>
            <a:noFill/>
            <a:ln w="666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4"/>
            <p:cNvSpPr>
              <a:spLocks noChangeShapeType="1"/>
            </p:cNvSpPr>
            <p:nvPr/>
          </p:nvSpPr>
          <p:spPr bwMode="auto">
            <a:xfrm flipH="1" flipV="1">
              <a:off x="3201839" y="2207198"/>
              <a:ext cx="2235200" cy="977900"/>
            </a:xfrm>
            <a:prstGeom prst="line">
              <a:avLst/>
            </a:prstGeom>
            <a:noFill/>
            <a:ln w="666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5"/>
            <p:cNvSpPr>
              <a:spLocks noChangeShapeType="1"/>
            </p:cNvSpPr>
            <p:nvPr/>
          </p:nvSpPr>
          <p:spPr bwMode="auto">
            <a:xfrm flipH="1" flipV="1">
              <a:off x="2933552" y="2551686"/>
              <a:ext cx="2503488" cy="633413"/>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6"/>
            <p:cNvSpPr>
              <a:spLocks noChangeShapeType="1"/>
            </p:cNvSpPr>
            <p:nvPr/>
          </p:nvSpPr>
          <p:spPr bwMode="auto">
            <a:xfrm flipH="1" flipV="1">
              <a:off x="2790677" y="2964436"/>
              <a:ext cx="2646363" cy="220663"/>
            </a:xfrm>
            <a:prstGeom prst="line">
              <a:avLst/>
            </a:prstGeom>
            <a:noFill/>
            <a:ln w="269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7"/>
            <p:cNvSpPr>
              <a:spLocks noChangeShapeType="1"/>
            </p:cNvSpPr>
            <p:nvPr/>
          </p:nvSpPr>
          <p:spPr bwMode="auto">
            <a:xfrm flipH="1">
              <a:off x="2790677" y="3185098"/>
              <a:ext cx="2646363" cy="222250"/>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8"/>
            <p:cNvSpPr>
              <a:spLocks noChangeShapeType="1"/>
            </p:cNvSpPr>
            <p:nvPr/>
          </p:nvSpPr>
          <p:spPr bwMode="auto">
            <a:xfrm flipH="1">
              <a:off x="2933552" y="3185098"/>
              <a:ext cx="2503488" cy="635000"/>
            </a:xfrm>
            <a:prstGeom prst="line">
              <a:avLst/>
            </a:prstGeom>
            <a:noFill/>
            <a:ln w="539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9"/>
            <p:cNvSpPr>
              <a:spLocks noChangeShapeType="1"/>
            </p:cNvSpPr>
            <p:nvPr/>
          </p:nvSpPr>
          <p:spPr bwMode="auto">
            <a:xfrm flipH="1">
              <a:off x="3201839" y="3185098"/>
              <a:ext cx="2235200" cy="979488"/>
            </a:xfrm>
            <a:prstGeom prst="line">
              <a:avLst/>
            </a:prstGeom>
            <a:noFill/>
            <a:ln w="396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Line 20"/>
            <p:cNvSpPr>
              <a:spLocks noChangeShapeType="1"/>
            </p:cNvSpPr>
            <p:nvPr/>
          </p:nvSpPr>
          <p:spPr bwMode="auto">
            <a:xfrm flipH="1">
              <a:off x="3570139" y="3185098"/>
              <a:ext cx="1866900" cy="1220788"/>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Line 21"/>
            <p:cNvSpPr>
              <a:spLocks noChangeShapeType="1"/>
            </p:cNvSpPr>
            <p:nvPr/>
          </p:nvSpPr>
          <p:spPr bwMode="auto">
            <a:xfrm flipH="1">
              <a:off x="3994002" y="3185098"/>
              <a:ext cx="1443038" cy="1330325"/>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Line 22"/>
            <p:cNvSpPr>
              <a:spLocks noChangeShapeType="1"/>
            </p:cNvSpPr>
            <p:nvPr/>
          </p:nvSpPr>
          <p:spPr bwMode="auto">
            <a:xfrm flipH="1">
              <a:off x="4432152" y="3185098"/>
              <a:ext cx="1004888" cy="1293813"/>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6" name="Line 23"/>
            <p:cNvSpPr>
              <a:spLocks noChangeShapeType="1"/>
            </p:cNvSpPr>
            <p:nvPr/>
          </p:nvSpPr>
          <p:spPr bwMode="auto">
            <a:xfrm flipH="1">
              <a:off x="4833789" y="3185098"/>
              <a:ext cx="603250" cy="1116013"/>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7" name="Line 24"/>
            <p:cNvSpPr>
              <a:spLocks noChangeShapeType="1"/>
            </p:cNvSpPr>
            <p:nvPr/>
          </p:nvSpPr>
          <p:spPr bwMode="auto">
            <a:xfrm flipH="1">
              <a:off x="5157639" y="3185098"/>
              <a:ext cx="279400" cy="817563"/>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8" name="Line 25"/>
            <p:cNvSpPr>
              <a:spLocks noChangeShapeType="1"/>
            </p:cNvSpPr>
            <p:nvPr/>
          </p:nvSpPr>
          <p:spPr bwMode="auto">
            <a:xfrm flipH="1">
              <a:off x="5367189" y="3185098"/>
              <a:ext cx="69850" cy="434975"/>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9" name="Line 26"/>
            <p:cNvSpPr>
              <a:spLocks noChangeShapeType="1"/>
            </p:cNvSpPr>
            <p:nvPr/>
          </p:nvSpPr>
          <p:spPr bwMode="auto">
            <a:xfrm>
              <a:off x="5157639" y="2369123"/>
              <a:ext cx="209550" cy="1250950"/>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0" name="Line 27"/>
            <p:cNvSpPr>
              <a:spLocks noChangeShapeType="1"/>
            </p:cNvSpPr>
            <p:nvPr/>
          </p:nvSpPr>
          <p:spPr bwMode="auto">
            <a:xfrm flipH="1">
              <a:off x="3570139" y="1892873"/>
              <a:ext cx="862013" cy="73025"/>
            </a:xfrm>
            <a:prstGeom prst="line">
              <a:avLst/>
            </a:prstGeom>
            <a:noFill/>
            <a:ln w="269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1" name="Line 28"/>
            <p:cNvSpPr>
              <a:spLocks noChangeShapeType="1"/>
            </p:cNvSpPr>
            <p:nvPr/>
          </p:nvSpPr>
          <p:spPr bwMode="auto">
            <a:xfrm flipH="1">
              <a:off x="2933552" y="1892873"/>
              <a:ext cx="1498600" cy="1927225"/>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2" name="Line 29"/>
            <p:cNvSpPr>
              <a:spLocks noChangeShapeType="1"/>
            </p:cNvSpPr>
            <p:nvPr/>
          </p:nvSpPr>
          <p:spPr bwMode="auto">
            <a:xfrm flipH="1">
              <a:off x="3201839" y="1892873"/>
              <a:ext cx="1230313" cy="2271713"/>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3" name="Line 30"/>
            <p:cNvSpPr>
              <a:spLocks noChangeShapeType="1"/>
            </p:cNvSpPr>
            <p:nvPr/>
          </p:nvSpPr>
          <p:spPr bwMode="auto">
            <a:xfrm flipH="1">
              <a:off x="3570139" y="1856361"/>
              <a:ext cx="423863" cy="109538"/>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4" name="Line 31"/>
            <p:cNvSpPr>
              <a:spLocks noChangeShapeType="1"/>
            </p:cNvSpPr>
            <p:nvPr/>
          </p:nvSpPr>
          <p:spPr bwMode="auto">
            <a:xfrm flipH="1">
              <a:off x="3570139" y="1856361"/>
              <a:ext cx="423863" cy="2549525"/>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32"/>
            <p:cNvSpPr>
              <a:spLocks noChangeShapeType="1"/>
            </p:cNvSpPr>
            <p:nvPr/>
          </p:nvSpPr>
          <p:spPr bwMode="auto">
            <a:xfrm flipH="1">
              <a:off x="3201839" y="1965898"/>
              <a:ext cx="368300" cy="2198688"/>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33"/>
            <p:cNvSpPr>
              <a:spLocks noChangeShapeType="1"/>
            </p:cNvSpPr>
            <p:nvPr/>
          </p:nvSpPr>
          <p:spPr bwMode="auto">
            <a:xfrm>
              <a:off x="3570139" y="1965898"/>
              <a:ext cx="0" cy="2439988"/>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34"/>
            <p:cNvSpPr>
              <a:spLocks noChangeShapeType="1"/>
            </p:cNvSpPr>
            <p:nvPr/>
          </p:nvSpPr>
          <p:spPr bwMode="auto">
            <a:xfrm>
              <a:off x="2933552" y="3820098"/>
              <a:ext cx="268288" cy="344488"/>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Oval 35"/>
            <p:cNvSpPr>
              <a:spLocks noChangeArrowheads="1"/>
            </p:cNvSpPr>
            <p:nvPr/>
          </p:nvSpPr>
          <p:spPr bwMode="auto">
            <a:xfrm>
              <a:off x="5163989" y="2910461"/>
              <a:ext cx="544513" cy="5445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9" name="Rectangle 36"/>
            <p:cNvSpPr>
              <a:spLocks noChangeArrowheads="1"/>
            </p:cNvSpPr>
            <p:nvPr/>
          </p:nvSpPr>
          <p:spPr bwMode="auto">
            <a:xfrm>
              <a:off x="5735489" y="3124771"/>
              <a:ext cx="1497914"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No Intervention</a:t>
              </a:r>
              <a:endParaRPr lang="en-US" altLang="en-US" sz="2400" dirty="0"/>
            </a:p>
          </p:txBody>
        </p:sp>
        <p:sp>
          <p:nvSpPr>
            <p:cNvPr id="40" name="Oval 37"/>
            <p:cNvSpPr>
              <a:spLocks noChangeArrowheads="1"/>
            </p:cNvSpPr>
            <p:nvPr/>
          </p:nvSpPr>
          <p:spPr bwMode="auto">
            <a:xfrm>
              <a:off x="5360839" y="2745361"/>
              <a:ext cx="12700" cy="9525"/>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41" name="Rectangle 38"/>
            <p:cNvSpPr>
              <a:spLocks noChangeArrowheads="1"/>
            </p:cNvSpPr>
            <p:nvPr/>
          </p:nvSpPr>
          <p:spPr bwMode="auto">
            <a:xfrm>
              <a:off x="5392589" y="2646936"/>
              <a:ext cx="147147"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P</a:t>
              </a:r>
              <a:endParaRPr lang="en-US" altLang="en-US" sz="2400"/>
            </a:p>
          </p:txBody>
        </p:sp>
        <p:sp>
          <p:nvSpPr>
            <p:cNvPr id="42" name="Oval 39"/>
            <p:cNvSpPr>
              <a:spLocks noChangeArrowheads="1"/>
            </p:cNvSpPr>
            <p:nvPr/>
          </p:nvSpPr>
          <p:spPr bwMode="auto">
            <a:xfrm>
              <a:off x="5144939" y="2356423"/>
              <a:ext cx="25400" cy="238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43" name="Rectangle 40"/>
            <p:cNvSpPr>
              <a:spLocks noChangeArrowheads="1"/>
            </p:cNvSpPr>
            <p:nvPr/>
          </p:nvSpPr>
          <p:spPr bwMode="auto">
            <a:xfrm>
              <a:off x="5190977" y="2259586"/>
              <a:ext cx="147147"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S</a:t>
              </a:r>
              <a:endParaRPr lang="en-US" altLang="en-US" sz="2400"/>
            </a:p>
          </p:txBody>
        </p:sp>
        <p:sp>
          <p:nvSpPr>
            <p:cNvPr id="44" name="Oval 41"/>
            <p:cNvSpPr>
              <a:spLocks noChangeArrowheads="1"/>
            </p:cNvSpPr>
            <p:nvPr/>
          </p:nvSpPr>
          <p:spPr bwMode="auto">
            <a:xfrm>
              <a:off x="4786164" y="2021461"/>
              <a:ext cx="96838" cy="9366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45" name="Rectangle 42"/>
            <p:cNvSpPr>
              <a:spLocks noChangeArrowheads="1"/>
            </p:cNvSpPr>
            <p:nvPr/>
          </p:nvSpPr>
          <p:spPr bwMode="auto">
            <a:xfrm>
              <a:off x="4898877" y="1943673"/>
              <a:ext cx="147147"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B</a:t>
              </a:r>
              <a:endParaRPr lang="en-US" altLang="en-US" sz="2400"/>
            </a:p>
          </p:txBody>
        </p:sp>
        <p:sp>
          <p:nvSpPr>
            <p:cNvPr id="46" name="Oval 43"/>
            <p:cNvSpPr>
              <a:spLocks noChangeArrowheads="1"/>
            </p:cNvSpPr>
            <p:nvPr/>
          </p:nvSpPr>
          <p:spPr bwMode="auto">
            <a:xfrm>
              <a:off x="4389289" y="1851598"/>
              <a:ext cx="82550" cy="8096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47" name="Rectangle 44"/>
            <p:cNvSpPr>
              <a:spLocks noChangeArrowheads="1"/>
            </p:cNvSpPr>
            <p:nvPr/>
          </p:nvSpPr>
          <p:spPr bwMode="auto">
            <a:xfrm>
              <a:off x="4494064" y="1769048"/>
              <a:ext cx="159793"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C</a:t>
              </a:r>
              <a:endParaRPr lang="en-US" altLang="en-US" sz="2400"/>
            </a:p>
          </p:txBody>
        </p:sp>
        <p:sp>
          <p:nvSpPr>
            <p:cNvPr id="48" name="Oval 45"/>
            <p:cNvSpPr>
              <a:spLocks noChangeArrowheads="1"/>
            </p:cNvSpPr>
            <p:nvPr/>
          </p:nvSpPr>
          <p:spPr bwMode="auto">
            <a:xfrm>
              <a:off x="3957489" y="1819848"/>
              <a:ext cx="69850" cy="71438"/>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Rectangle 46"/>
            <p:cNvSpPr>
              <a:spLocks noChangeArrowheads="1"/>
            </p:cNvSpPr>
            <p:nvPr/>
          </p:nvSpPr>
          <p:spPr bwMode="auto">
            <a:xfrm>
              <a:off x="3890814" y="1635665"/>
              <a:ext cx="159793"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R</a:t>
              </a:r>
              <a:endParaRPr lang="en-US" altLang="en-US" sz="2400" dirty="0"/>
            </a:p>
          </p:txBody>
        </p:sp>
        <p:sp>
          <p:nvSpPr>
            <p:cNvPr id="50" name="Oval 47"/>
            <p:cNvSpPr>
              <a:spLocks noChangeArrowheads="1"/>
            </p:cNvSpPr>
            <p:nvPr/>
          </p:nvSpPr>
          <p:spPr bwMode="auto">
            <a:xfrm>
              <a:off x="3509814" y="1905573"/>
              <a:ext cx="122238" cy="11906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51" name="Rectangle 48"/>
            <p:cNvSpPr>
              <a:spLocks noChangeArrowheads="1"/>
            </p:cNvSpPr>
            <p:nvPr/>
          </p:nvSpPr>
          <p:spPr bwMode="auto">
            <a:xfrm>
              <a:off x="3332014" y="1686743"/>
              <a:ext cx="423049"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P+S</a:t>
              </a:r>
              <a:endParaRPr lang="en-US" altLang="en-US" sz="2400" dirty="0"/>
            </a:p>
          </p:txBody>
        </p:sp>
        <p:sp>
          <p:nvSpPr>
            <p:cNvPr id="52" name="Oval 49"/>
            <p:cNvSpPr>
              <a:spLocks noChangeArrowheads="1"/>
            </p:cNvSpPr>
            <p:nvPr/>
          </p:nvSpPr>
          <p:spPr bwMode="auto">
            <a:xfrm>
              <a:off x="3171677" y="2177036"/>
              <a:ext cx="57150" cy="60325"/>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53" name="Rectangle 50"/>
            <p:cNvSpPr>
              <a:spLocks noChangeArrowheads="1"/>
            </p:cNvSpPr>
            <p:nvPr/>
          </p:nvSpPr>
          <p:spPr bwMode="auto">
            <a:xfrm>
              <a:off x="2946903" y="1993215"/>
              <a:ext cx="423049"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P+B</a:t>
              </a:r>
              <a:endParaRPr lang="en-US" altLang="en-US" sz="2400" dirty="0"/>
            </a:p>
          </p:txBody>
        </p:sp>
        <p:sp>
          <p:nvSpPr>
            <p:cNvPr id="54" name="Oval 51"/>
            <p:cNvSpPr>
              <a:spLocks noChangeArrowheads="1"/>
            </p:cNvSpPr>
            <p:nvPr/>
          </p:nvSpPr>
          <p:spPr bwMode="auto">
            <a:xfrm>
              <a:off x="2927202" y="2545336"/>
              <a:ext cx="9525" cy="12700"/>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55" name="Rectangle 52"/>
            <p:cNvSpPr>
              <a:spLocks noChangeArrowheads="1"/>
            </p:cNvSpPr>
            <p:nvPr/>
          </p:nvSpPr>
          <p:spPr bwMode="auto">
            <a:xfrm>
              <a:off x="2585421" y="2401844"/>
              <a:ext cx="423049"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S+B</a:t>
              </a:r>
              <a:endParaRPr lang="en-US" altLang="en-US" sz="2400" dirty="0"/>
            </a:p>
          </p:txBody>
        </p:sp>
        <p:sp>
          <p:nvSpPr>
            <p:cNvPr id="56" name="Oval 53"/>
            <p:cNvSpPr>
              <a:spLocks noChangeArrowheads="1"/>
            </p:cNvSpPr>
            <p:nvPr/>
          </p:nvSpPr>
          <p:spPr bwMode="auto">
            <a:xfrm>
              <a:off x="2777977" y="2953323"/>
              <a:ext cx="22225" cy="238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57" name="Rectangle 54"/>
            <p:cNvSpPr>
              <a:spLocks noChangeArrowheads="1"/>
            </p:cNvSpPr>
            <p:nvPr/>
          </p:nvSpPr>
          <p:spPr bwMode="auto">
            <a:xfrm>
              <a:off x="2430500" y="2843786"/>
              <a:ext cx="435695"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B+C</a:t>
              </a:r>
              <a:endParaRPr lang="en-US" altLang="en-US" sz="2400" dirty="0"/>
            </a:p>
          </p:txBody>
        </p:sp>
        <p:sp>
          <p:nvSpPr>
            <p:cNvPr id="58" name="Oval 55"/>
            <p:cNvSpPr>
              <a:spLocks noChangeArrowheads="1"/>
            </p:cNvSpPr>
            <p:nvPr/>
          </p:nvSpPr>
          <p:spPr bwMode="auto">
            <a:xfrm>
              <a:off x="2784327" y="3400998"/>
              <a:ext cx="12700" cy="7938"/>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59" name="Rectangle 56"/>
            <p:cNvSpPr>
              <a:spLocks noChangeArrowheads="1"/>
            </p:cNvSpPr>
            <p:nvPr/>
          </p:nvSpPr>
          <p:spPr bwMode="auto">
            <a:xfrm>
              <a:off x="2430500" y="3321259"/>
              <a:ext cx="435695"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B+R</a:t>
              </a:r>
              <a:endParaRPr lang="en-US" altLang="en-US" sz="2400" dirty="0"/>
            </a:p>
          </p:txBody>
        </p:sp>
        <p:sp>
          <p:nvSpPr>
            <p:cNvPr id="60" name="Oval 57"/>
            <p:cNvSpPr>
              <a:spLocks noChangeArrowheads="1"/>
            </p:cNvSpPr>
            <p:nvPr/>
          </p:nvSpPr>
          <p:spPr bwMode="auto">
            <a:xfrm>
              <a:off x="2897039" y="3783586"/>
              <a:ext cx="73025" cy="69850"/>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61" name="Rectangle 58"/>
            <p:cNvSpPr>
              <a:spLocks noChangeArrowheads="1"/>
            </p:cNvSpPr>
            <p:nvPr/>
          </p:nvSpPr>
          <p:spPr bwMode="auto">
            <a:xfrm>
              <a:off x="2378860" y="3780967"/>
              <a:ext cx="698950"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P+S+B</a:t>
              </a:r>
              <a:endParaRPr lang="en-US" altLang="en-US" sz="2400" dirty="0"/>
            </a:p>
          </p:txBody>
        </p:sp>
        <p:sp>
          <p:nvSpPr>
            <p:cNvPr id="62" name="Oval 59"/>
            <p:cNvSpPr>
              <a:spLocks noChangeArrowheads="1"/>
            </p:cNvSpPr>
            <p:nvPr/>
          </p:nvSpPr>
          <p:spPr bwMode="auto">
            <a:xfrm>
              <a:off x="3165327" y="4128073"/>
              <a:ext cx="73025" cy="73025"/>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63" name="Rectangle 60"/>
            <p:cNvSpPr>
              <a:spLocks noChangeArrowheads="1"/>
            </p:cNvSpPr>
            <p:nvPr/>
          </p:nvSpPr>
          <p:spPr bwMode="auto">
            <a:xfrm>
              <a:off x="2637061" y="4138517"/>
              <a:ext cx="711595"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P+S+C</a:t>
              </a:r>
              <a:endParaRPr lang="en-US" altLang="en-US" sz="2400" dirty="0"/>
            </a:p>
          </p:txBody>
        </p:sp>
        <p:sp>
          <p:nvSpPr>
            <p:cNvPr id="64" name="Oval 61"/>
            <p:cNvSpPr>
              <a:spLocks noChangeArrowheads="1"/>
            </p:cNvSpPr>
            <p:nvPr/>
          </p:nvSpPr>
          <p:spPr bwMode="auto">
            <a:xfrm>
              <a:off x="3552677" y="4386836"/>
              <a:ext cx="36513" cy="365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65" name="Rectangle 62"/>
            <p:cNvSpPr>
              <a:spLocks noChangeArrowheads="1"/>
            </p:cNvSpPr>
            <p:nvPr/>
          </p:nvSpPr>
          <p:spPr bwMode="auto">
            <a:xfrm>
              <a:off x="2998544" y="4393910"/>
              <a:ext cx="711595"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P+S+R</a:t>
              </a:r>
              <a:endParaRPr lang="en-US" altLang="en-US" sz="2400" dirty="0"/>
            </a:p>
          </p:txBody>
        </p:sp>
        <p:sp>
          <p:nvSpPr>
            <p:cNvPr id="66" name="Oval 63"/>
            <p:cNvSpPr>
              <a:spLocks noChangeArrowheads="1"/>
            </p:cNvSpPr>
            <p:nvPr/>
          </p:nvSpPr>
          <p:spPr bwMode="auto">
            <a:xfrm>
              <a:off x="3987652" y="4509073"/>
              <a:ext cx="9525" cy="111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67" name="Rectangle 64"/>
            <p:cNvSpPr>
              <a:spLocks noChangeArrowheads="1"/>
            </p:cNvSpPr>
            <p:nvPr/>
          </p:nvSpPr>
          <p:spPr bwMode="auto">
            <a:xfrm>
              <a:off x="3649514" y="4529711"/>
              <a:ext cx="698950"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P+B+E</a:t>
              </a:r>
              <a:endParaRPr lang="en-US" altLang="en-US" sz="2400"/>
            </a:p>
          </p:txBody>
        </p:sp>
        <p:sp>
          <p:nvSpPr>
            <p:cNvPr id="68" name="Oval 65"/>
            <p:cNvSpPr>
              <a:spLocks noChangeArrowheads="1"/>
            </p:cNvSpPr>
            <p:nvPr/>
          </p:nvSpPr>
          <p:spPr bwMode="auto">
            <a:xfrm>
              <a:off x="4425802" y="4472561"/>
              <a:ext cx="9525" cy="111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69" name="Rectangle 66"/>
            <p:cNvSpPr>
              <a:spLocks noChangeArrowheads="1"/>
            </p:cNvSpPr>
            <p:nvPr/>
          </p:nvSpPr>
          <p:spPr bwMode="auto">
            <a:xfrm>
              <a:off x="4448027" y="4505898"/>
              <a:ext cx="724241"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P+C+R</a:t>
              </a:r>
              <a:endParaRPr lang="en-US" altLang="en-US" sz="2400"/>
            </a:p>
          </p:txBody>
        </p:sp>
        <p:sp>
          <p:nvSpPr>
            <p:cNvPr id="70" name="Oval 67"/>
            <p:cNvSpPr>
              <a:spLocks noChangeArrowheads="1"/>
            </p:cNvSpPr>
            <p:nvPr/>
          </p:nvSpPr>
          <p:spPr bwMode="auto">
            <a:xfrm>
              <a:off x="4829027" y="4296348"/>
              <a:ext cx="7938" cy="7938"/>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71" name="Rectangle 68"/>
            <p:cNvSpPr>
              <a:spLocks noChangeArrowheads="1"/>
            </p:cNvSpPr>
            <p:nvPr/>
          </p:nvSpPr>
          <p:spPr bwMode="auto">
            <a:xfrm>
              <a:off x="4849664" y="4291753"/>
              <a:ext cx="698950"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dirty="0">
                  <a:solidFill>
                    <a:srgbClr val="000000"/>
                  </a:solidFill>
                </a:rPr>
                <a:t>S+B+E</a:t>
              </a:r>
              <a:endParaRPr lang="en-US" altLang="en-US" sz="2400" dirty="0"/>
            </a:p>
          </p:txBody>
        </p:sp>
        <p:sp>
          <p:nvSpPr>
            <p:cNvPr id="72" name="Oval 69"/>
            <p:cNvSpPr>
              <a:spLocks noChangeArrowheads="1"/>
            </p:cNvSpPr>
            <p:nvPr/>
          </p:nvSpPr>
          <p:spPr bwMode="auto">
            <a:xfrm>
              <a:off x="5151289" y="3997898"/>
              <a:ext cx="12700" cy="11113"/>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73" name="Rectangle 70"/>
            <p:cNvSpPr>
              <a:spLocks noChangeArrowheads="1"/>
            </p:cNvSpPr>
            <p:nvPr/>
          </p:nvSpPr>
          <p:spPr bwMode="auto">
            <a:xfrm>
              <a:off x="5171927" y="4031236"/>
              <a:ext cx="974851"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P+S+B+E</a:t>
              </a:r>
              <a:endParaRPr lang="en-US" altLang="en-US" sz="2400"/>
            </a:p>
          </p:txBody>
        </p:sp>
        <p:sp>
          <p:nvSpPr>
            <p:cNvPr id="74" name="Oval 71"/>
            <p:cNvSpPr>
              <a:spLocks noChangeArrowheads="1"/>
            </p:cNvSpPr>
            <p:nvPr/>
          </p:nvSpPr>
          <p:spPr bwMode="auto">
            <a:xfrm>
              <a:off x="5356077" y="3607373"/>
              <a:ext cx="23813" cy="22225"/>
            </a:xfrm>
            <a:prstGeom prst="ellipse">
              <a:avLst/>
            </a:pr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75" name="Rectangle 72"/>
            <p:cNvSpPr>
              <a:spLocks noChangeArrowheads="1"/>
            </p:cNvSpPr>
            <p:nvPr/>
          </p:nvSpPr>
          <p:spPr bwMode="auto">
            <a:xfrm>
              <a:off x="5386239" y="3650236"/>
              <a:ext cx="1000142" cy="26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2400">
                  <a:solidFill>
                    <a:srgbClr val="000000"/>
                  </a:solidFill>
                </a:rPr>
                <a:t>S+B+C+R</a:t>
              </a:r>
              <a:endParaRPr lang="en-US" altLang="en-US" sz="2400"/>
            </a:p>
          </p:txBody>
        </p:sp>
      </p:grpSp>
      <p:sp>
        <p:nvSpPr>
          <p:cNvPr id="2" name="Title 1"/>
          <p:cNvSpPr>
            <a:spLocks noGrp="1"/>
          </p:cNvSpPr>
          <p:nvPr>
            <p:ph type="title"/>
          </p:nvPr>
        </p:nvSpPr>
        <p:spPr/>
        <p:txBody>
          <a:bodyPr/>
          <a:lstStyle/>
          <a:p>
            <a:r>
              <a:rPr lang="en-GB" dirty="0"/>
              <a:t>Network Diagram for Length of Stay</a:t>
            </a:r>
          </a:p>
        </p:txBody>
      </p:sp>
      <p:sp>
        <p:nvSpPr>
          <p:cNvPr id="3" name="Content Placeholder 2"/>
          <p:cNvSpPr>
            <a:spLocks noGrp="1"/>
          </p:cNvSpPr>
          <p:nvPr>
            <p:ph idx="1"/>
          </p:nvPr>
        </p:nvSpPr>
        <p:spPr>
          <a:xfrm>
            <a:off x="1631504" y="5805266"/>
            <a:ext cx="8856984" cy="576063"/>
          </a:xfrm>
        </p:spPr>
        <p:txBody>
          <a:bodyPr/>
          <a:lstStyle/>
          <a:p>
            <a:pPr marL="0" indent="0">
              <a:buNone/>
            </a:pPr>
            <a:r>
              <a:rPr lang="en-GB" sz="1800" dirty="0"/>
              <a:t>P = procedural information, S = sensory information, B = behavioural instruction, C = cognitive intervention, R = relaxation techniques, E = emotion-focused intervention</a:t>
            </a:r>
          </a:p>
        </p:txBody>
      </p:sp>
      <p:sp>
        <p:nvSpPr>
          <p:cNvPr id="7" name="AutoShape 3"/>
          <p:cNvSpPr>
            <a:spLocks noChangeAspect="1" noChangeArrowheads="1" noTextEdit="1"/>
          </p:cNvSpPr>
          <p:nvPr/>
        </p:nvSpPr>
        <p:spPr bwMode="auto">
          <a:xfrm>
            <a:off x="3461395" y="1204693"/>
            <a:ext cx="5113339" cy="37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254626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Length of Stay</a:t>
            </a:r>
          </a:p>
        </p:txBody>
      </p:sp>
      <p:sp>
        <p:nvSpPr>
          <p:cNvPr id="3" name="Content Placeholder 2"/>
          <p:cNvSpPr>
            <a:spLocks noGrp="1"/>
          </p:cNvSpPr>
          <p:nvPr>
            <p:ph idx="1"/>
          </p:nvPr>
        </p:nvSpPr>
        <p:spPr/>
        <p:txBody>
          <a:bodyPr/>
          <a:lstStyle/>
          <a:p>
            <a:r>
              <a:rPr lang="en-GB" sz="2667" dirty="0"/>
              <a:t>35 trials including four three-arm trials and two four-arm trials</a:t>
            </a:r>
          </a:p>
          <a:p>
            <a:r>
              <a:rPr lang="en-GB" sz="2667" dirty="0"/>
              <a:t>18 interventions </a:t>
            </a:r>
          </a:p>
          <a:p>
            <a:r>
              <a:rPr lang="en-GB" sz="2667" dirty="0"/>
              <a:t>Continuous outcome – number of days in hospital</a:t>
            </a:r>
          </a:p>
          <a:p>
            <a:r>
              <a:rPr lang="en-GB" sz="2667" dirty="0"/>
              <a:t>All trials had a ‘no intervention’ control arm</a:t>
            </a:r>
          </a:p>
          <a:p>
            <a:r>
              <a:rPr lang="en-GB" sz="2667" dirty="0"/>
              <a:t>Cochrane review identified any intervention reduces length of stay by 0.52 days (95% </a:t>
            </a:r>
            <a:r>
              <a:rPr lang="en-GB" sz="2667" dirty="0" err="1"/>
              <a:t>CrI</a:t>
            </a:r>
            <a:r>
              <a:rPr lang="en-GB" sz="2667" dirty="0"/>
              <a:t>: -0.82, -0.22)</a:t>
            </a:r>
          </a:p>
          <a:p>
            <a:endParaRPr lang="en-GB" sz="2667" dirty="0"/>
          </a:p>
        </p:txBody>
      </p:sp>
    </p:spTree>
    <p:extLst>
      <p:ext uri="{BB962C8B-B14F-4D97-AF65-F5344CB8AC3E}">
        <p14:creationId xmlns:p14="http://schemas.microsoft.com/office/powerpoint/2010/main" val="171629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49DB-B9F6-F544-ACF5-9CC0308CE45B}"/>
              </a:ext>
            </a:extLst>
          </p:cNvPr>
          <p:cNvSpPr>
            <a:spLocks noGrp="1"/>
          </p:cNvSpPr>
          <p:nvPr>
            <p:ph type="title"/>
          </p:nvPr>
        </p:nvSpPr>
        <p:spPr/>
        <p:txBody>
          <a:bodyPr>
            <a:normAutofit/>
          </a:bodyPr>
          <a:lstStyle/>
          <a:p>
            <a:r>
              <a:rPr lang="en-US" sz="3800" dirty="0"/>
              <a:t>Our Expertise</a:t>
            </a:r>
          </a:p>
        </p:txBody>
      </p:sp>
      <p:sp>
        <p:nvSpPr>
          <p:cNvPr id="3" name="Content Placeholder 2">
            <a:extLst>
              <a:ext uri="{FF2B5EF4-FFF2-40B4-BE49-F238E27FC236}">
                <a16:creationId xmlns:a16="http://schemas.microsoft.com/office/drawing/2014/main" id="{F9F3806C-7DC7-FA4B-B65D-08979EF8681F}"/>
              </a:ext>
            </a:extLst>
          </p:cNvPr>
          <p:cNvSpPr>
            <a:spLocks noGrp="1"/>
          </p:cNvSpPr>
          <p:nvPr>
            <p:ph idx="1"/>
          </p:nvPr>
        </p:nvSpPr>
        <p:spPr/>
        <p:txBody>
          <a:bodyPr numCol="2">
            <a:normAutofit lnSpcReduction="10000"/>
          </a:bodyPr>
          <a:lstStyle/>
          <a:p>
            <a:pPr>
              <a:lnSpc>
                <a:spcPct val="150000"/>
              </a:lnSpc>
            </a:pPr>
            <a:r>
              <a:rPr lang="en-GB" dirty="0">
                <a:latin typeface="+mj-lt"/>
              </a:rPr>
              <a:t>Network meta-analysis </a:t>
            </a:r>
          </a:p>
          <a:p>
            <a:pPr>
              <a:lnSpc>
                <a:spcPct val="150000"/>
              </a:lnSpc>
            </a:pPr>
            <a:r>
              <a:rPr lang="en-GB" dirty="0">
                <a:latin typeface="+mj-lt"/>
              </a:rPr>
              <a:t>Diagnostic test accuracy reviews</a:t>
            </a:r>
          </a:p>
          <a:p>
            <a:pPr>
              <a:lnSpc>
                <a:spcPct val="150000"/>
              </a:lnSpc>
            </a:pPr>
            <a:r>
              <a:rPr lang="en-GB" dirty="0">
                <a:latin typeface="+mj-lt"/>
              </a:rPr>
              <a:t>Individual participant data meta-analysis</a:t>
            </a:r>
          </a:p>
          <a:p>
            <a:pPr>
              <a:lnSpc>
                <a:spcPct val="150000"/>
              </a:lnSpc>
            </a:pPr>
            <a:r>
              <a:rPr lang="en-GB" dirty="0">
                <a:latin typeface="+mj-lt"/>
              </a:rPr>
              <a:t>Narrative synthesis</a:t>
            </a:r>
          </a:p>
          <a:p>
            <a:pPr>
              <a:lnSpc>
                <a:spcPct val="150000"/>
              </a:lnSpc>
            </a:pPr>
            <a:r>
              <a:rPr lang="en-GB" dirty="0">
                <a:latin typeface="+mj-lt"/>
              </a:rPr>
              <a:t>Realist synthesis</a:t>
            </a:r>
          </a:p>
          <a:p>
            <a:pPr>
              <a:lnSpc>
                <a:spcPct val="150000"/>
              </a:lnSpc>
            </a:pPr>
            <a:r>
              <a:rPr lang="en-GB" dirty="0">
                <a:latin typeface="+mj-lt"/>
              </a:rPr>
              <a:t>Economic evidence</a:t>
            </a:r>
          </a:p>
          <a:p>
            <a:pPr>
              <a:lnSpc>
                <a:spcPct val="150000"/>
              </a:lnSpc>
            </a:pPr>
            <a:r>
              <a:rPr lang="en-GB" dirty="0">
                <a:latin typeface="+mj-lt"/>
              </a:rPr>
              <a:t>Use of routine data</a:t>
            </a:r>
          </a:p>
          <a:p>
            <a:pPr>
              <a:lnSpc>
                <a:spcPct val="150000"/>
              </a:lnSpc>
            </a:pPr>
            <a:r>
              <a:rPr lang="en-GB" dirty="0">
                <a:latin typeface="+mj-lt"/>
              </a:rPr>
              <a:t>Non-randomised studies</a:t>
            </a:r>
          </a:p>
          <a:p>
            <a:pPr>
              <a:lnSpc>
                <a:spcPct val="150000"/>
              </a:lnSpc>
            </a:pPr>
            <a:r>
              <a:rPr lang="en-GB" dirty="0">
                <a:latin typeface="+mj-lt"/>
              </a:rPr>
              <a:t>Prognostic reviews</a:t>
            </a:r>
          </a:p>
          <a:p>
            <a:pPr>
              <a:lnSpc>
                <a:spcPct val="150000"/>
              </a:lnSpc>
            </a:pPr>
            <a:r>
              <a:rPr lang="en-GB" dirty="0">
                <a:latin typeface="+mj-lt"/>
              </a:rPr>
              <a:t>Prevalence reviews</a:t>
            </a:r>
          </a:p>
        </p:txBody>
      </p:sp>
    </p:spTree>
    <p:extLst>
      <p:ext uri="{BB962C8B-B14F-4D97-AF65-F5344CB8AC3E}">
        <p14:creationId xmlns:p14="http://schemas.microsoft.com/office/powerpoint/2010/main" val="1075016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Length of Stay Forest Plot</a:t>
            </a:r>
          </a:p>
        </p:txBody>
      </p:sp>
      <p:grpSp>
        <p:nvGrpSpPr>
          <p:cNvPr id="605" name="Group 604"/>
          <p:cNvGrpSpPr/>
          <p:nvPr/>
        </p:nvGrpSpPr>
        <p:grpSpPr>
          <a:xfrm>
            <a:off x="3119230" y="1313857"/>
            <a:ext cx="5953540" cy="5235980"/>
            <a:chOff x="2051720" y="1960839"/>
            <a:chExt cx="3785981" cy="3269137"/>
          </a:xfrm>
        </p:grpSpPr>
        <p:sp>
          <p:nvSpPr>
            <p:cNvPr id="339" name="Line 8"/>
            <p:cNvSpPr>
              <a:spLocks noChangeShapeType="1"/>
            </p:cNvSpPr>
            <p:nvPr/>
          </p:nvSpPr>
          <p:spPr bwMode="auto">
            <a:xfrm>
              <a:off x="2051720" y="2093005"/>
              <a:ext cx="3709102" cy="0"/>
            </a:xfrm>
            <a:prstGeom prst="line">
              <a:avLst/>
            </a:prstGeom>
            <a:noFill/>
            <a:ln w="11113" cap="flat">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0" name="Rectangle 9"/>
            <p:cNvSpPr>
              <a:spLocks noChangeArrowheads="1"/>
            </p:cNvSpPr>
            <p:nvPr/>
          </p:nvSpPr>
          <p:spPr bwMode="auto">
            <a:xfrm>
              <a:off x="2105584" y="4947368"/>
              <a:ext cx="176455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rPr>
                <a:t>NOTE: Weights are from random effects analysis</a:t>
              </a:r>
              <a:endParaRPr lang="en-US" altLang="en-US" sz="2400" dirty="0">
                <a:solidFill>
                  <a:prstClr val="black"/>
                </a:solidFill>
              </a:endParaRPr>
            </a:p>
          </p:txBody>
        </p:sp>
        <p:sp>
          <p:nvSpPr>
            <p:cNvPr id="341" name="Line 10"/>
            <p:cNvSpPr>
              <a:spLocks noChangeShapeType="1"/>
            </p:cNvSpPr>
            <p:nvPr/>
          </p:nvSpPr>
          <p:spPr bwMode="auto">
            <a:xfrm flipV="1">
              <a:off x="4190137" y="2093005"/>
              <a:ext cx="0" cy="2965212"/>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2" name="Rectangle 11"/>
            <p:cNvSpPr>
              <a:spLocks noChangeArrowheads="1"/>
            </p:cNvSpPr>
            <p:nvPr/>
          </p:nvSpPr>
          <p:spPr bwMode="auto">
            <a:xfrm>
              <a:off x="3617020" y="2135640"/>
              <a:ext cx="37705" cy="37305"/>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3" name="Rectangle 12"/>
            <p:cNvSpPr>
              <a:spLocks noChangeArrowheads="1"/>
            </p:cNvSpPr>
            <p:nvPr/>
          </p:nvSpPr>
          <p:spPr bwMode="auto">
            <a:xfrm>
              <a:off x="4083485" y="2184669"/>
              <a:ext cx="101265" cy="100190"/>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4" name="Rectangle 13"/>
            <p:cNvSpPr>
              <a:spLocks noChangeArrowheads="1"/>
            </p:cNvSpPr>
            <p:nvPr/>
          </p:nvSpPr>
          <p:spPr bwMode="auto">
            <a:xfrm>
              <a:off x="4112572" y="2257147"/>
              <a:ext cx="119579" cy="118310"/>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5" name="Rectangle 14"/>
            <p:cNvSpPr>
              <a:spLocks noChangeArrowheads="1"/>
            </p:cNvSpPr>
            <p:nvPr/>
          </p:nvSpPr>
          <p:spPr bwMode="auto">
            <a:xfrm>
              <a:off x="4144891" y="2352008"/>
              <a:ext cx="89415" cy="8846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6" name="Rectangle 15"/>
            <p:cNvSpPr>
              <a:spLocks noChangeArrowheads="1"/>
            </p:cNvSpPr>
            <p:nvPr/>
          </p:nvSpPr>
          <p:spPr bwMode="auto">
            <a:xfrm>
              <a:off x="3984374" y="2439409"/>
              <a:ext cx="75410" cy="74610"/>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7" name="Rectangle 16"/>
            <p:cNvSpPr>
              <a:spLocks noChangeArrowheads="1"/>
            </p:cNvSpPr>
            <p:nvPr/>
          </p:nvSpPr>
          <p:spPr bwMode="auto">
            <a:xfrm>
              <a:off x="4149199" y="2506558"/>
              <a:ext cx="103420" cy="102323"/>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8" name="Rectangle 17"/>
            <p:cNvSpPr>
              <a:spLocks noChangeArrowheads="1"/>
            </p:cNvSpPr>
            <p:nvPr/>
          </p:nvSpPr>
          <p:spPr bwMode="auto">
            <a:xfrm>
              <a:off x="3984374" y="2617407"/>
              <a:ext cx="43091" cy="41569"/>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49" name="Rectangle 18"/>
            <p:cNvSpPr>
              <a:spLocks noChangeArrowheads="1"/>
            </p:cNvSpPr>
            <p:nvPr/>
          </p:nvSpPr>
          <p:spPr bwMode="auto">
            <a:xfrm>
              <a:off x="4117958" y="2673897"/>
              <a:ext cx="89415" cy="8846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0" name="Rectangle 19"/>
            <p:cNvSpPr>
              <a:spLocks noChangeArrowheads="1"/>
            </p:cNvSpPr>
            <p:nvPr/>
          </p:nvSpPr>
          <p:spPr bwMode="auto">
            <a:xfrm>
              <a:off x="4330184" y="2774088"/>
              <a:ext cx="51710" cy="52227"/>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1" name="Rectangle 20"/>
            <p:cNvSpPr>
              <a:spLocks noChangeArrowheads="1"/>
            </p:cNvSpPr>
            <p:nvPr/>
          </p:nvSpPr>
          <p:spPr bwMode="auto">
            <a:xfrm>
              <a:off x="4087794" y="2851895"/>
              <a:ext cx="58174" cy="57557"/>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2" name="Rectangle 21"/>
            <p:cNvSpPr>
              <a:spLocks noChangeArrowheads="1"/>
            </p:cNvSpPr>
            <p:nvPr/>
          </p:nvSpPr>
          <p:spPr bwMode="auto">
            <a:xfrm>
              <a:off x="4081330" y="2927571"/>
              <a:ext cx="68947" cy="67149"/>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3" name="Rectangle 22"/>
            <p:cNvSpPr>
              <a:spLocks noChangeArrowheads="1"/>
            </p:cNvSpPr>
            <p:nvPr/>
          </p:nvSpPr>
          <p:spPr bwMode="auto">
            <a:xfrm>
              <a:off x="4137349" y="2995786"/>
              <a:ext cx="91570" cy="91664"/>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4" name="Rectangle 23"/>
            <p:cNvSpPr>
              <a:spLocks noChangeArrowheads="1"/>
            </p:cNvSpPr>
            <p:nvPr/>
          </p:nvSpPr>
          <p:spPr bwMode="auto">
            <a:xfrm>
              <a:off x="4172900" y="3077857"/>
              <a:ext cx="90492" cy="8846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5" name="Rectangle 24"/>
            <p:cNvSpPr>
              <a:spLocks noChangeArrowheads="1"/>
            </p:cNvSpPr>
            <p:nvPr/>
          </p:nvSpPr>
          <p:spPr bwMode="auto">
            <a:xfrm>
              <a:off x="3805545" y="3183376"/>
              <a:ext cx="39860" cy="40502"/>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6" name="Rectangle 25"/>
            <p:cNvSpPr>
              <a:spLocks noChangeArrowheads="1"/>
            </p:cNvSpPr>
            <p:nvPr/>
          </p:nvSpPr>
          <p:spPr bwMode="auto">
            <a:xfrm>
              <a:off x="4131963" y="3235603"/>
              <a:ext cx="99110" cy="96993"/>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7" name="Rectangle 26"/>
            <p:cNvSpPr>
              <a:spLocks noChangeArrowheads="1"/>
            </p:cNvSpPr>
            <p:nvPr/>
          </p:nvSpPr>
          <p:spPr bwMode="auto">
            <a:xfrm>
              <a:off x="3879877" y="3331531"/>
              <a:ext cx="65714" cy="66083"/>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8" name="Rectangle 27"/>
            <p:cNvSpPr>
              <a:spLocks noChangeArrowheads="1"/>
            </p:cNvSpPr>
            <p:nvPr/>
          </p:nvSpPr>
          <p:spPr bwMode="auto">
            <a:xfrm>
              <a:off x="4227841" y="3398680"/>
              <a:ext cx="93724" cy="92729"/>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59" name="Rectangle 28"/>
            <p:cNvSpPr>
              <a:spLocks noChangeArrowheads="1"/>
            </p:cNvSpPr>
            <p:nvPr/>
          </p:nvSpPr>
          <p:spPr bwMode="auto">
            <a:xfrm>
              <a:off x="4138426" y="3474355"/>
              <a:ext cx="103420" cy="102323"/>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0" name="Rectangle 29"/>
            <p:cNvSpPr>
              <a:spLocks noChangeArrowheads="1"/>
            </p:cNvSpPr>
            <p:nvPr/>
          </p:nvSpPr>
          <p:spPr bwMode="auto">
            <a:xfrm>
              <a:off x="4045780" y="3554294"/>
              <a:ext cx="104497" cy="103388"/>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1" name="Rectangle 30"/>
            <p:cNvSpPr>
              <a:spLocks noChangeArrowheads="1"/>
            </p:cNvSpPr>
            <p:nvPr/>
          </p:nvSpPr>
          <p:spPr bwMode="auto">
            <a:xfrm>
              <a:off x="4178286" y="3634234"/>
              <a:ext cx="107729" cy="10658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2" name="Rectangle 31"/>
            <p:cNvSpPr>
              <a:spLocks noChangeArrowheads="1"/>
            </p:cNvSpPr>
            <p:nvPr/>
          </p:nvSpPr>
          <p:spPr bwMode="auto">
            <a:xfrm>
              <a:off x="4158895" y="3719502"/>
              <a:ext cx="99110" cy="96993"/>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3" name="Rectangle 32"/>
            <p:cNvSpPr>
              <a:spLocks noChangeArrowheads="1"/>
            </p:cNvSpPr>
            <p:nvPr/>
          </p:nvSpPr>
          <p:spPr bwMode="auto">
            <a:xfrm>
              <a:off x="3594396" y="3826088"/>
              <a:ext cx="45246" cy="4476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4" name="Rectangle 33"/>
            <p:cNvSpPr>
              <a:spLocks noChangeArrowheads="1"/>
            </p:cNvSpPr>
            <p:nvPr/>
          </p:nvSpPr>
          <p:spPr bwMode="auto">
            <a:xfrm>
              <a:off x="4143813" y="3878315"/>
              <a:ext cx="101265" cy="10125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5" name="Rectangle 34"/>
            <p:cNvSpPr>
              <a:spLocks noChangeArrowheads="1"/>
            </p:cNvSpPr>
            <p:nvPr/>
          </p:nvSpPr>
          <p:spPr bwMode="auto">
            <a:xfrm>
              <a:off x="3945592" y="3959320"/>
              <a:ext cx="101265" cy="100190"/>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6" name="Rectangle 35"/>
            <p:cNvSpPr>
              <a:spLocks noChangeArrowheads="1"/>
            </p:cNvSpPr>
            <p:nvPr/>
          </p:nvSpPr>
          <p:spPr bwMode="auto">
            <a:xfrm>
              <a:off x="4053321" y="4045655"/>
              <a:ext cx="89415" cy="8846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7" name="Rectangle 36"/>
            <p:cNvSpPr>
              <a:spLocks noChangeArrowheads="1"/>
            </p:cNvSpPr>
            <p:nvPr/>
          </p:nvSpPr>
          <p:spPr bwMode="auto">
            <a:xfrm>
              <a:off x="4153509" y="4135186"/>
              <a:ext cx="73256" cy="72479"/>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8" name="Rectangle 37"/>
            <p:cNvSpPr>
              <a:spLocks noChangeArrowheads="1"/>
            </p:cNvSpPr>
            <p:nvPr/>
          </p:nvSpPr>
          <p:spPr bwMode="auto">
            <a:xfrm>
              <a:off x="4082407" y="4206599"/>
              <a:ext cx="92647" cy="90598"/>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69" name="Rectangle 38"/>
            <p:cNvSpPr>
              <a:spLocks noChangeArrowheads="1"/>
            </p:cNvSpPr>
            <p:nvPr/>
          </p:nvSpPr>
          <p:spPr bwMode="auto">
            <a:xfrm>
              <a:off x="4167514" y="4309987"/>
              <a:ext cx="45246" cy="44766"/>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0" name="Rectangle 39"/>
            <p:cNvSpPr>
              <a:spLocks noChangeArrowheads="1"/>
            </p:cNvSpPr>
            <p:nvPr/>
          </p:nvSpPr>
          <p:spPr bwMode="auto">
            <a:xfrm>
              <a:off x="4159972" y="4365411"/>
              <a:ext cx="96956" cy="94862"/>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1" name="Rectangle 40"/>
            <p:cNvSpPr>
              <a:spLocks noChangeArrowheads="1"/>
            </p:cNvSpPr>
            <p:nvPr/>
          </p:nvSpPr>
          <p:spPr bwMode="auto">
            <a:xfrm>
              <a:off x="4040393" y="4432560"/>
              <a:ext cx="122811" cy="121508"/>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2" name="Rectangle 41"/>
            <p:cNvSpPr>
              <a:spLocks noChangeArrowheads="1"/>
            </p:cNvSpPr>
            <p:nvPr/>
          </p:nvSpPr>
          <p:spPr bwMode="auto">
            <a:xfrm>
              <a:off x="4291402" y="4537014"/>
              <a:ext cx="75410" cy="74610"/>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3" name="Rectangle 42"/>
            <p:cNvSpPr>
              <a:spLocks noChangeArrowheads="1"/>
            </p:cNvSpPr>
            <p:nvPr/>
          </p:nvSpPr>
          <p:spPr bwMode="auto">
            <a:xfrm>
              <a:off x="4059784" y="4614821"/>
              <a:ext cx="82952" cy="81005"/>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4" name="Rectangle 43"/>
            <p:cNvSpPr>
              <a:spLocks noChangeArrowheads="1"/>
            </p:cNvSpPr>
            <p:nvPr/>
          </p:nvSpPr>
          <p:spPr bwMode="auto">
            <a:xfrm>
              <a:off x="3964983" y="4699024"/>
              <a:ext cx="75410" cy="74610"/>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5" name="Rectangle 44"/>
            <p:cNvSpPr>
              <a:spLocks noChangeArrowheads="1"/>
            </p:cNvSpPr>
            <p:nvPr/>
          </p:nvSpPr>
          <p:spPr bwMode="auto">
            <a:xfrm>
              <a:off x="4045780" y="4764041"/>
              <a:ext cx="106652" cy="104454"/>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6" name="Rectangle 45"/>
            <p:cNvSpPr>
              <a:spLocks noChangeArrowheads="1"/>
            </p:cNvSpPr>
            <p:nvPr/>
          </p:nvSpPr>
          <p:spPr bwMode="auto">
            <a:xfrm>
              <a:off x="4040393" y="4862100"/>
              <a:ext cx="71101" cy="69281"/>
            </a:xfrm>
            <a:prstGeom prst="rect">
              <a:avLst/>
            </a:prstGeom>
            <a:solidFill>
              <a:srgbClr val="B4B4B4"/>
            </a:solidFill>
            <a:ln w="15875">
              <a:solidFill>
                <a:srgbClr val="B4B4B4"/>
              </a:solidFill>
              <a:prstDash val="solid"/>
              <a:miter lim="800000"/>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7" name="Line 46"/>
            <p:cNvSpPr>
              <a:spLocks noChangeShapeType="1"/>
            </p:cNvSpPr>
            <p:nvPr/>
          </p:nvSpPr>
          <p:spPr bwMode="auto">
            <a:xfrm>
              <a:off x="3272287" y="2153759"/>
              <a:ext cx="728246"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8" name="Line 47"/>
            <p:cNvSpPr>
              <a:spLocks noChangeShapeType="1"/>
            </p:cNvSpPr>
            <p:nvPr/>
          </p:nvSpPr>
          <p:spPr bwMode="auto">
            <a:xfrm>
              <a:off x="4055476" y="2234764"/>
              <a:ext cx="15943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79" name="Line 48"/>
            <p:cNvSpPr>
              <a:spLocks noChangeShapeType="1"/>
            </p:cNvSpPr>
            <p:nvPr/>
          </p:nvSpPr>
          <p:spPr bwMode="auto">
            <a:xfrm>
              <a:off x="4151354" y="2315770"/>
              <a:ext cx="42014"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0" name="Line 49"/>
            <p:cNvSpPr>
              <a:spLocks noChangeShapeType="1"/>
            </p:cNvSpPr>
            <p:nvPr/>
          </p:nvSpPr>
          <p:spPr bwMode="auto">
            <a:xfrm>
              <a:off x="4080253" y="2396774"/>
              <a:ext cx="21976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1" name="Line 50"/>
            <p:cNvSpPr>
              <a:spLocks noChangeShapeType="1"/>
            </p:cNvSpPr>
            <p:nvPr/>
          </p:nvSpPr>
          <p:spPr bwMode="auto">
            <a:xfrm>
              <a:off x="3877723" y="2476714"/>
              <a:ext cx="28871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2" name="Line 51"/>
            <p:cNvSpPr>
              <a:spLocks noChangeShapeType="1"/>
            </p:cNvSpPr>
            <p:nvPr/>
          </p:nvSpPr>
          <p:spPr bwMode="auto">
            <a:xfrm>
              <a:off x="4129808" y="2557719"/>
              <a:ext cx="14220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3" name="Line 52"/>
            <p:cNvSpPr>
              <a:spLocks noChangeShapeType="1"/>
            </p:cNvSpPr>
            <p:nvPr/>
          </p:nvSpPr>
          <p:spPr bwMode="auto">
            <a:xfrm>
              <a:off x="3690275" y="2637658"/>
              <a:ext cx="63236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4" name="Line 53"/>
            <p:cNvSpPr>
              <a:spLocks noChangeShapeType="1"/>
            </p:cNvSpPr>
            <p:nvPr/>
          </p:nvSpPr>
          <p:spPr bwMode="auto">
            <a:xfrm>
              <a:off x="4053321" y="2718663"/>
              <a:ext cx="21869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5" name="Line 54"/>
            <p:cNvSpPr>
              <a:spLocks noChangeShapeType="1"/>
            </p:cNvSpPr>
            <p:nvPr/>
          </p:nvSpPr>
          <p:spPr bwMode="auto">
            <a:xfrm>
              <a:off x="4111495" y="2799668"/>
              <a:ext cx="491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6" name="Line 55"/>
            <p:cNvSpPr>
              <a:spLocks noChangeShapeType="1"/>
            </p:cNvSpPr>
            <p:nvPr/>
          </p:nvSpPr>
          <p:spPr bwMode="auto">
            <a:xfrm>
              <a:off x="3908965" y="2880673"/>
              <a:ext cx="41367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7" name="Line 56"/>
            <p:cNvSpPr>
              <a:spLocks noChangeShapeType="1"/>
            </p:cNvSpPr>
            <p:nvPr/>
          </p:nvSpPr>
          <p:spPr bwMode="auto">
            <a:xfrm>
              <a:off x="3942360" y="2960612"/>
              <a:ext cx="347964"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8" name="Line 57"/>
            <p:cNvSpPr>
              <a:spLocks noChangeShapeType="1"/>
            </p:cNvSpPr>
            <p:nvPr/>
          </p:nvSpPr>
          <p:spPr bwMode="auto">
            <a:xfrm>
              <a:off x="4081330" y="3041617"/>
              <a:ext cx="20360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89" name="Line 58"/>
            <p:cNvSpPr>
              <a:spLocks noChangeShapeType="1"/>
            </p:cNvSpPr>
            <p:nvPr/>
          </p:nvSpPr>
          <p:spPr bwMode="auto">
            <a:xfrm>
              <a:off x="4109340" y="3121557"/>
              <a:ext cx="216535"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0" name="Line 59"/>
            <p:cNvSpPr>
              <a:spLocks noChangeShapeType="1"/>
            </p:cNvSpPr>
            <p:nvPr/>
          </p:nvSpPr>
          <p:spPr bwMode="auto">
            <a:xfrm>
              <a:off x="3490977" y="3202561"/>
              <a:ext cx="66791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1" name="Line 60"/>
            <p:cNvSpPr>
              <a:spLocks noChangeShapeType="1"/>
            </p:cNvSpPr>
            <p:nvPr/>
          </p:nvSpPr>
          <p:spPr bwMode="auto">
            <a:xfrm>
              <a:off x="4096412" y="3283567"/>
              <a:ext cx="17128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2" name="Line 61"/>
            <p:cNvSpPr>
              <a:spLocks noChangeShapeType="1"/>
            </p:cNvSpPr>
            <p:nvPr/>
          </p:nvSpPr>
          <p:spPr bwMode="auto">
            <a:xfrm>
              <a:off x="3729057" y="3364572"/>
              <a:ext cx="367355"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3" name="Line 62"/>
            <p:cNvSpPr>
              <a:spLocks noChangeShapeType="1"/>
            </p:cNvSpPr>
            <p:nvPr/>
          </p:nvSpPr>
          <p:spPr bwMode="auto">
            <a:xfrm>
              <a:off x="4179364" y="3444511"/>
              <a:ext cx="19175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4" name="Line 63"/>
            <p:cNvSpPr>
              <a:spLocks noChangeShapeType="1"/>
            </p:cNvSpPr>
            <p:nvPr/>
          </p:nvSpPr>
          <p:spPr bwMode="auto">
            <a:xfrm>
              <a:off x="4117958" y="3525516"/>
              <a:ext cx="145434"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5" name="Line 64"/>
            <p:cNvSpPr>
              <a:spLocks noChangeShapeType="1"/>
            </p:cNvSpPr>
            <p:nvPr/>
          </p:nvSpPr>
          <p:spPr bwMode="auto">
            <a:xfrm>
              <a:off x="4024234" y="3605456"/>
              <a:ext cx="14758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6" name="Line 65"/>
            <p:cNvSpPr>
              <a:spLocks noChangeShapeType="1"/>
            </p:cNvSpPr>
            <p:nvPr/>
          </p:nvSpPr>
          <p:spPr bwMode="auto">
            <a:xfrm>
              <a:off x="4169668" y="3686461"/>
              <a:ext cx="124966"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7" name="Line 66"/>
            <p:cNvSpPr>
              <a:spLocks noChangeShapeType="1"/>
            </p:cNvSpPr>
            <p:nvPr/>
          </p:nvSpPr>
          <p:spPr bwMode="auto">
            <a:xfrm>
              <a:off x="4124422" y="3768532"/>
              <a:ext cx="169134"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8" name="Line 67"/>
            <p:cNvSpPr>
              <a:spLocks noChangeShapeType="1"/>
            </p:cNvSpPr>
            <p:nvPr/>
          </p:nvSpPr>
          <p:spPr bwMode="auto">
            <a:xfrm>
              <a:off x="3320765" y="3848471"/>
              <a:ext cx="59466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399" name="Line 68"/>
            <p:cNvSpPr>
              <a:spLocks noChangeShapeType="1"/>
            </p:cNvSpPr>
            <p:nvPr/>
          </p:nvSpPr>
          <p:spPr bwMode="auto">
            <a:xfrm>
              <a:off x="4114726" y="3929476"/>
              <a:ext cx="161594"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0" name="Line 69"/>
            <p:cNvSpPr>
              <a:spLocks noChangeShapeType="1"/>
            </p:cNvSpPr>
            <p:nvPr/>
          </p:nvSpPr>
          <p:spPr bwMode="auto">
            <a:xfrm>
              <a:off x="3919737" y="4009415"/>
              <a:ext cx="15189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1" name="Line 70"/>
            <p:cNvSpPr>
              <a:spLocks noChangeShapeType="1"/>
            </p:cNvSpPr>
            <p:nvPr/>
          </p:nvSpPr>
          <p:spPr bwMode="auto">
            <a:xfrm>
              <a:off x="3990838" y="4089354"/>
              <a:ext cx="21330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2" name="Line 71"/>
            <p:cNvSpPr>
              <a:spLocks noChangeShapeType="1"/>
            </p:cNvSpPr>
            <p:nvPr/>
          </p:nvSpPr>
          <p:spPr bwMode="auto">
            <a:xfrm>
              <a:off x="4038239" y="4171425"/>
              <a:ext cx="303795"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3" name="Line 72"/>
            <p:cNvSpPr>
              <a:spLocks noChangeShapeType="1"/>
            </p:cNvSpPr>
            <p:nvPr/>
          </p:nvSpPr>
          <p:spPr bwMode="auto">
            <a:xfrm>
              <a:off x="4028543" y="4252430"/>
              <a:ext cx="200375"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4" name="Line 73"/>
            <p:cNvSpPr>
              <a:spLocks noChangeShapeType="1"/>
            </p:cNvSpPr>
            <p:nvPr/>
          </p:nvSpPr>
          <p:spPr bwMode="auto">
            <a:xfrm>
              <a:off x="3892805" y="4332370"/>
              <a:ext cx="59250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5" name="Line 74"/>
            <p:cNvSpPr>
              <a:spLocks noChangeShapeType="1"/>
            </p:cNvSpPr>
            <p:nvPr/>
          </p:nvSpPr>
          <p:spPr bwMode="auto">
            <a:xfrm>
              <a:off x="4120113" y="4413374"/>
              <a:ext cx="17775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6" name="Line 75"/>
            <p:cNvSpPr>
              <a:spLocks noChangeShapeType="1"/>
            </p:cNvSpPr>
            <p:nvPr/>
          </p:nvSpPr>
          <p:spPr bwMode="auto">
            <a:xfrm>
              <a:off x="4087794" y="4493314"/>
              <a:ext cx="2801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7" name="Line 76"/>
            <p:cNvSpPr>
              <a:spLocks noChangeShapeType="1"/>
            </p:cNvSpPr>
            <p:nvPr/>
          </p:nvSpPr>
          <p:spPr bwMode="auto">
            <a:xfrm>
              <a:off x="4182595" y="4574319"/>
              <a:ext cx="2941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8" name="Line 77"/>
            <p:cNvSpPr>
              <a:spLocks noChangeShapeType="1"/>
            </p:cNvSpPr>
            <p:nvPr/>
          </p:nvSpPr>
          <p:spPr bwMode="auto">
            <a:xfrm>
              <a:off x="3974679" y="4655324"/>
              <a:ext cx="25424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09" name="Line 78"/>
            <p:cNvSpPr>
              <a:spLocks noChangeShapeType="1"/>
            </p:cNvSpPr>
            <p:nvPr/>
          </p:nvSpPr>
          <p:spPr bwMode="auto">
            <a:xfrm>
              <a:off x="3858331" y="4736329"/>
              <a:ext cx="28871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10" name="Line 79"/>
            <p:cNvSpPr>
              <a:spLocks noChangeShapeType="1"/>
            </p:cNvSpPr>
            <p:nvPr/>
          </p:nvSpPr>
          <p:spPr bwMode="auto">
            <a:xfrm>
              <a:off x="4029620" y="4816268"/>
              <a:ext cx="138971"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11" name="Line 80"/>
            <p:cNvSpPr>
              <a:spLocks noChangeShapeType="1"/>
            </p:cNvSpPr>
            <p:nvPr/>
          </p:nvSpPr>
          <p:spPr bwMode="auto">
            <a:xfrm>
              <a:off x="3915428" y="4897274"/>
              <a:ext cx="32210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412" name="Rectangle 81"/>
            <p:cNvSpPr>
              <a:spLocks noChangeArrowheads="1"/>
            </p:cNvSpPr>
            <p:nvPr/>
          </p:nvSpPr>
          <p:spPr bwMode="auto">
            <a:xfrm>
              <a:off x="2105584" y="2121784"/>
              <a:ext cx="72478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Cunado Barrio 1999</a:t>
              </a:r>
              <a:endParaRPr lang="en-US" altLang="en-US" sz="2400">
                <a:solidFill>
                  <a:prstClr val="black"/>
                </a:solidFill>
              </a:endParaRPr>
            </a:p>
          </p:txBody>
        </p:sp>
        <p:sp>
          <p:nvSpPr>
            <p:cNvPr id="413" name="Rectangle 82"/>
            <p:cNvSpPr>
              <a:spLocks noChangeArrowheads="1"/>
            </p:cNvSpPr>
            <p:nvPr/>
          </p:nvSpPr>
          <p:spPr bwMode="auto">
            <a:xfrm>
              <a:off x="2105584" y="2201722"/>
              <a:ext cx="50765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Beaupre 2004</a:t>
              </a:r>
              <a:endParaRPr lang="en-US" altLang="en-US" sz="2400">
                <a:solidFill>
                  <a:prstClr val="black"/>
                </a:solidFill>
              </a:endParaRPr>
            </a:p>
          </p:txBody>
        </p:sp>
        <p:sp>
          <p:nvSpPr>
            <p:cNvPr id="414" name="Rectangle 83"/>
            <p:cNvSpPr>
              <a:spLocks noChangeArrowheads="1"/>
            </p:cNvSpPr>
            <p:nvPr/>
          </p:nvSpPr>
          <p:spPr bwMode="auto">
            <a:xfrm>
              <a:off x="2105584" y="2283793"/>
              <a:ext cx="43629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Bergin 2014</a:t>
              </a:r>
              <a:endParaRPr lang="en-US" altLang="en-US" sz="2400">
                <a:solidFill>
                  <a:prstClr val="black"/>
                </a:solidFill>
              </a:endParaRPr>
            </a:p>
          </p:txBody>
        </p:sp>
        <p:sp>
          <p:nvSpPr>
            <p:cNvPr id="415" name="Rectangle 84"/>
            <p:cNvSpPr>
              <a:spLocks noChangeArrowheads="1"/>
            </p:cNvSpPr>
            <p:nvPr/>
          </p:nvSpPr>
          <p:spPr bwMode="auto">
            <a:xfrm>
              <a:off x="2105584" y="2363733"/>
              <a:ext cx="42814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err="1">
                  <a:solidFill>
                    <a:srgbClr val="000000"/>
                  </a:solidFill>
                </a:rPr>
                <a:t>Bitterli</a:t>
              </a:r>
              <a:r>
                <a:rPr lang="en-US" altLang="en-US" sz="1000" dirty="0">
                  <a:solidFill>
                    <a:srgbClr val="000000"/>
                  </a:solidFill>
                </a:rPr>
                <a:t> 2011</a:t>
              </a:r>
              <a:endParaRPr lang="en-US" altLang="en-US" sz="2400" dirty="0">
                <a:solidFill>
                  <a:prstClr val="black"/>
                </a:solidFill>
              </a:endParaRPr>
            </a:p>
          </p:txBody>
        </p:sp>
        <p:sp>
          <p:nvSpPr>
            <p:cNvPr id="416" name="Rectangle 85"/>
            <p:cNvSpPr>
              <a:spLocks noChangeArrowheads="1"/>
            </p:cNvSpPr>
            <p:nvPr/>
          </p:nvSpPr>
          <p:spPr bwMode="auto">
            <a:xfrm>
              <a:off x="2105584" y="2444738"/>
              <a:ext cx="531099"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Chaudhri 2005</a:t>
              </a:r>
              <a:endParaRPr lang="en-US" altLang="en-US" sz="2400">
                <a:solidFill>
                  <a:prstClr val="black"/>
                </a:solidFill>
              </a:endParaRPr>
            </a:p>
          </p:txBody>
        </p:sp>
        <p:sp>
          <p:nvSpPr>
            <p:cNvPr id="417" name="Rectangle 86"/>
            <p:cNvSpPr>
              <a:spLocks noChangeArrowheads="1"/>
            </p:cNvSpPr>
            <p:nvPr/>
          </p:nvSpPr>
          <p:spPr bwMode="auto">
            <a:xfrm>
              <a:off x="2105584" y="2524677"/>
              <a:ext cx="45260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D'Lima 1996</a:t>
              </a:r>
              <a:endParaRPr lang="en-US" altLang="en-US" sz="2400">
                <a:solidFill>
                  <a:prstClr val="black"/>
                </a:solidFill>
              </a:endParaRPr>
            </a:p>
          </p:txBody>
        </p:sp>
        <p:sp>
          <p:nvSpPr>
            <p:cNvPr id="418" name="Rectangle 87"/>
            <p:cNvSpPr>
              <a:spLocks noChangeArrowheads="1"/>
            </p:cNvSpPr>
            <p:nvPr/>
          </p:nvSpPr>
          <p:spPr bwMode="auto">
            <a:xfrm>
              <a:off x="2105584" y="2605682"/>
              <a:ext cx="58512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Hulzebos 2006a</a:t>
              </a:r>
              <a:endParaRPr lang="en-US" altLang="en-US" sz="2400">
                <a:solidFill>
                  <a:prstClr val="black"/>
                </a:solidFill>
              </a:endParaRPr>
            </a:p>
          </p:txBody>
        </p:sp>
        <p:sp>
          <p:nvSpPr>
            <p:cNvPr id="419" name="Rectangle 88"/>
            <p:cNvSpPr>
              <a:spLocks noChangeArrowheads="1"/>
            </p:cNvSpPr>
            <p:nvPr/>
          </p:nvSpPr>
          <p:spPr bwMode="auto">
            <a:xfrm>
              <a:off x="2105584" y="2685622"/>
              <a:ext cx="481149"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Oosting 2012</a:t>
              </a:r>
              <a:endParaRPr lang="en-US" altLang="en-US" sz="2400">
                <a:solidFill>
                  <a:prstClr val="black"/>
                </a:solidFill>
              </a:endParaRPr>
            </a:p>
          </p:txBody>
        </p:sp>
        <p:sp>
          <p:nvSpPr>
            <p:cNvPr id="420" name="Rectangle 89"/>
            <p:cNvSpPr>
              <a:spLocks noChangeArrowheads="1"/>
            </p:cNvSpPr>
            <p:nvPr/>
          </p:nvSpPr>
          <p:spPr bwMode="auto">
            <a:xfrm>
              <a:off x="2105584" y="2767693"/>
              <a:ext cx="45362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Ashton 1997</a:t>
              </a:r>
              <a:endParaRPr lang="en-US" altLang="en-US" sz="2400">
                <a:solidFill>
                  <a:prstClr val="black"/>
                </a:solidFill>
              </a:endParaRPr>
            </a:p>
          </p:txBody>
        </p:sp>
        <p:sp>
          <p:nvSpPr>
            <p:cNvPr id="421" name="Rectangle 90"/>
            <p:cNvSpPr>
              <a:spLocks noChangeArrowheads="1"/>
            </p:cNvSpPr>
            <p:nvPr/>
          </p:nvSpPr>
          <p:spPr bwMode="auto">
            <a:xfrm>
              <a:off x="2105584" y="2847631"/>
              <a:ext cx="562700"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Leserman 1989</a:t>
              </a:r>
              <a:endParaRPr lang="en-US" altLang="en-US" sz="2400">
                <a:solidFill>
                  <a:prstClr val="black"/>
                </a:solidFill>
              </a:endParaRPr>
            </a:p>
          </p:txBody>
        </p:sp>
        <p:sp>
          <p:nvSpPr>
            <p:cNvPr id="422" name="Rectangle 91"/>
            <p:cNvSpPr>
              <a:spLocks noChangeArrowheads="1"/>
            </p:cNvSpPr>
            <p:nvPr/>
          </p:nvSpPr>
          <p:spPr bwMode="auto">
            <a:xfrm>
              <a:off x="2105584" y="2928637"/>
              <a:ext cx="39552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Levin 1987</a:t>
              </a:r>
              <a:endParaRPr lang="en-US" altLang="en-US" sz="2400">
                <a:solidFill>
                  <a:prstClr val="black"/>
                </a:solidFill>
              </a:endParaRPr>
            </a:p>
          </p:txBody>
        </p:sp>
        <p:sp>
          <p:nvSpPr>
            <p:cNvPr id="423" name="Rectangle 92"/>
            <p:cNvSpPr>
              <a:spLocks noChangeArrowheads="1"/>
            </p:cNvSpPr>
            <p:nvPr/>
          </p:nvSpPr>
          <p:spPr bwMode="auto">
            <a:xfrm>
              <a:off x="2105584" y="3008576"/>
              <a:ext cx="45974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Daltroy 1998</a:t>
              </a:r>
              <a:endParaRPr lang="en-US" altLang="en-US" sz="2400">
                <a:solidFill>
                  <a:prstClr val="black"/>
                </a:solidFill>
              </a:endParaRPr>
            </a:p>
          </p:txBody>
        </p:sp>
        <p:sp>
          <p:nvSpPr>
            <p:cNvPr id="424" name="Rectangle 93"/>
            <p:cNvSpPr>
              <a:spLocks noChangeArrowheads="1"/>
            </p:cNvSpPr>
            <p:nvPr/>
          </p:nvSpPr>
          <p:spPr bwMode="auto">
            <a:xfrm>
              <a:off x="2105584" y="3089581"/>
              <a:ext cx="48624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Doering 2000</a:t>
              </a:r>
              <a:endParaRPr lang="en-US" altLang="en-US" sz="2400">
                <a:solidFill>
                  <a:prstClr val="black"/>
                </a:solidFill>
              </a:endParaRPr>
            </a:p>
          </p:txBody>
        </p:sp>
        <p:sp>
          <p:nvSpPr>
            <p:cNvPr id="425" name="Rectangle 94"/>
            <p:cNvSpPr>
              <a:spLocks noChangeArrowheads="1"/>
            </p:cNvSpPr>
            <p:nvPr/>
          </p:nvSpPr>
          <p:spPr bwMode="auto">
            <a:xfrm>
              <a:off x="2105584" y="3169520"/>
              <a:ext cx="43731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Crowe 2003</a:t>
              </a:r>
              <a:endParaRPr lang="en-US" altLang="en-US" sz="2400">
                <a:solidFill>
                  <a:prstClr val="black"/>
                </a:solidFill>
              </a:endParaRPr>
            </a:p>
          </p:txBody>
        </p:sp>
        <p:sp>
          <p:nvSpPr>
            <p:cNvPr id="426" name="Rectangle 95"/>
            <p:cNvSpPr>
              <a:spLocks noChangeArrowheads="1"/>
            </p:cNvSpPr>
            <p:nvPr/>
          </p:nvSpPr>
          <p:spPr bwMode="auto">
            <a:xfrm>
              <a:off x="2105584" y="3251591"/>
              <a:ext cx="40979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Fortin 1976</a:t>
              </a:r>
              <a:endParaRPr lang="en-US" altLang="en-US" sz="2400">
                <a:solidFill>
                  <a:prstClr val="black"/>
                </a:solidFill>
              </a:endParaRPr>
            </a:p>
          </p:txBody>
        </p:sp>
        <p:sp>
          <p:nvSpPr>
            <p:cNvPr id="427" name="Rectangle 96"/>
            <p:cNvSpPr>
              <a:spLocks noChangeArrowheads="1"/>
            </p:cNvSpPr>
            <p:nvPr/>
          </p:nvSpPr>
          <p:spPr bwMode="auto">
            <a:xfrm>
              <a:off x="2105584" y="3331531"/>
              <a:ext cx="563719"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McGregor 2004</a:t>
              </a:r>
              <a:endParaRPr lang="en-US" altLang="en-US" sz="2400">
                <a:solidFill>
                  <a:prstClr val="black"/>
                </a:solidFill>
              </a:endParaRPr>
            </a:p>
          </p:txBody>
        </p:sp>
        <p:sp>
          <p:nvSpPr>
            <p:cNvPr id="428" name="Rectangle 97"/>
            <p:cNvSpPr>
              <a:spLocks noChangeArrowheads="1"/>
            </p:cNvSpPr>
            <p:nvPr/>
          </p:nvSpPr>
          <p:spPr bwMode="auto">
            <a:xfrm>
              <a:off x="2105584" y="3412535"/>
              <a:ext cx="566777"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Shuldham 2002</a:t>
              </a:r>
              <a:endParaRPr lang="en-US" altLang="en-US" sz="2400">
                <a:solidFill>
                  <a:prstClr val="black"/>
                </a:solidFill>
              </a:endParaRPr>
            </a:p>
          </p:txBody>
        </p:sp>
        <p:sp>
          <p:nvSpPr>
            <p:cNvPr id="429" name="Rectangle 98"/>
            <p:cNvSpPr>
              <a:spLocks noChangeArrowheads="1"/>
            </p:cNvSpPr>
            <p:nvPr/>
          </p:nvSpPr>
          <p:spPr bwMode="auto">
            <a:xfrm>
              <a:off x="2105584" y="3492475"/>
              <a:ext cx="43221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Zieren 2007</a:t>
              </a:r>
              <a:endParaRPr lang="en-US" altLang="en-US" sz="2400">
                <a:solidFill>
                  <a:prstClr val="black"/>
                </a:solidFill>
              </a:endParaRPr>
            </a:p>
          </p:txBody>
        </p:sp>
        <p:sp>
          <p:nvSpPr>
            <p:cNvPr id="430" name="Rectangle 99"/>
            <p:cNvSpPr>
              <a:spLocks noChangeArrowheads="1"/>
            </p:cNvSpPr>
            <p:nvPr/>
          </p:nvSpPr>
          <p:spPr bwMode="auto">
            <a:xfrm>
              <a:off x="2105584" y="3573480"/>
              <a:ext cx="35984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Lam 2001</a:t>
              </a:r>
              <a:endParaRPr lang="en-US" altLang="en-US" sz="2400">
                <a:solidFill>
                  <a:prstClr val="black"/>
                </a:solidFill>
              </a:endParaRPr>
            </a:p>
          </p:txBody>
        </p:sp>
        <p:sp>
          <p:nvSpPr>
            <p:cNvPr id="431" name="Rectangle 100"/>
            <p:cNvSpPr>
              <a:spLocks noChangeArrowheads="1"/>
            </p:cNvSpPr>
            <p:nvPr/>
          </p:nvSpPr>
          <p:spPr bwMode="auto">
            <a:xfrm>
              <a:off x="2105584" y="3653420"/>
              <a:ext cx="67177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Watt-Watson 2000</a:t>
              </a:r>
              <a:endParaRPr lang="en-US" altLang="en-US" sz="2400">
                <a:solidFill>
                  <a:prstClr val="black"/>
                </a:solidFill>
              </a:endParaRPr>
            </a:p>
          </p:txBody>
        </p:sp>
        <p:sp>
          <p:nvSpPr>
            <p:cNvPr id="432" name="Rectangle 101"/>
            <p:cNvSpPr>
              <a:spLocks noChangeArrowheads="1"/>
            </p:cNvSpPr>
            <p:nvPr/>
          </p:nvSpPr>
          <p:spPr bwMode="auto">
            <a:xfrm>
              <a:off x="2105584" y="3735491"/>
              <a:ext cx="67177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Watt-Watson 2004</a:t>
              </a:r>
              <a:endParaRPr lang="en-US" altLang="en-US" sz="2400">
                <a:solidFill>
                  <a:prstClr val="black"/>
                </a:solidFill>
              </a:endParaRPr>
            </a:p>
          </p:txBody>
        </p:sp>
        <p:sp>
          <p:nvSpPr>
            <p:cNvPr id="433" name="Rectangle 102"/>
            <p:cNvSpPr>
              <a:spLocks noChangeArrowheads="1"/>
            </p:cNvSpPr>
            <p:nvPr/>
          </p:nvSpPr>
          <p:spPr bwMode="auto">
            <a:xfrm>
              <a:off x="2105584" y="3815429"/>
              <a:ext cx="57595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Rajendran 1998</a:t>
              </a:r>
              <a:endParaRPr lang="en-US" altLang="en-US" sz="2400">
                <a:solidFill>
                  <a:prstClr val="black"/>
                </a:solidFill>
              </a:endParaRPr>
            </a:p>
          </p:txBody>
        </p:sp>
        <p:sp>
          <p:nvSpPr>
            <p:cNvPr id="434" name="Rectangle 103"/>
            <p:cNvSpPr>
              <a:spLocks noChangeArrowheads="1"/>
            </p:cNvSpPr>
            <p:nvPr/>
          </p:nvSpPr>
          <p:spPr bwMode="auto">
            <a:xfrm>
              <a:off x="2105584" y="3896435"/>
              <a:ext cx="55760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Lindeman 1973</a:t>
              </a:r>
              <a:endParaRPr lang="en-US" altLang="en-US" sz="2400">
                <a:solidFill>
                  <a:prstClr val="black"/>
                </a:solidFill>
              </a:endParaRPr>
            </a:p>
          </p:txBody>
        </p:sp>
        <p:sp>
          <p:nvSpPr>
            <p:cNvPr id="435" name="Rectangle 104"/>
            <p:cNvSpPr>
              <a:spLocks noChangeArrowheads="1"/>
            </p:cNvSpPr>
            <p:nvPr/>
          </p:nvSpPr>
          <p:spPr bwMode="auto">
            <a:xfrm>
              <a:off x="2105584" y="3976373"/>
              <a:ext cx="431200"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Zhang 2012</a:t>
              </a:r>
              <a:endParaRPr lang="en-US" altLang="en-US" sz="2400">
                <a:solidFill>
                  <a:prstClr val="black"/>
                </a:solidFill>
              </a:endParaRPr>
            </a:p>
          </p:txBody>
        </p:sp>
        <p:sp>
          <p:nvSpPr>
            <p:cNvPr id="436" name="Rectangle 105"/>
            <p:cNvSpPr>
              <a:spLocks noChangeArrowheads="1"/>
            </p:cNvSpPr>
            <p:nvPr/>
          </p:nvSpPr>
          <p:spPr bwMode="auto">
            <a:xfrm>
              <a:off x="2105584" y="4057379"/>
              <a:ext cx="450567"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Mahler 1995</a:t>
              </a:r>
              <a:endParaRPr lang="en-US" altLang="en-US" sz="2400">
                <a:solidFill>
                  <a:prstClr val="black"/>
                </a:solidFill>
              </a:endParaRPr>
            </a:p>
          </p:txBody>
        </p:sp>
        <p:sp>
          <p:nvSpPr>
            <p:cNvPr id="437" name="Rectangle 106"/>
            <p:cNvSpPr>
              <a:spLocks noChangeArrowheads="1"/>
            </p:cNvSpPr>
            <p:nvPr/>
          </p:nvSpPr>
          <p:spPr bwMode="auto">
            <a:xfrm>
              <a:off x="2105584" y="4138385"/>
              <a:ext cx="47299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Schmitt 1973</a:t>
              </a:r>
              <a:endParaRPr lang="en-US" altLang="en-US" sz="2400">
                <a:solidFill>
                  <a:prstClr val="black"/>
                </a:solidFill>
              </a:endParaRPr>
            </a:p>
          </p:txBody>
        </p:sp>
        <p:sp>
          <p:nvSpPr>
            <p:cNvPr id="438" name="Rectangle 107"/>
            <p:cNvSpPr>
              <a:spLocks noChangeArrowheads="1"/>
            </p:cNvSpPr>
            <p:nvPr/>
          </p:nvSpPr>
          <p:spPr bwMode="auto">
            <a:xfrm>
              <a:off x="2105584" y="4219389"/>
              <a:ext cx="40979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Furze 2009</a:t>
              </a:r>
              <a:endParaRPr lang="en-US" altLang="en-US" sz="2400">
                <a:solidFill>
                  <a:prstClr val="black"/>
                </a:solidFill>
              </a:endParaRPr>
            </a:p>
          </p:txBody>
        </p:sp>
        <p:sp>
          <p:nvSpPr>
            <p:cNvPr id="439" name="Rectangle 108"/>
            <p:cNvSpPr>
              <a:spLocks noChangeArrowheads="1"/>
            </p:cNvSpPr>
            <p:nvPr/>
          </p:nvSpPr>
          <p:spPr bwMode="auto">
            <a:xfrm>
              <a:off x="2105584" y="4299329"/>
              <a:ext cx="30989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Lin 2005</a:t>
              </a:r>
              <a:endParaRPr lang="en-US" altLang="en-US" sz="2400">
                <a:solidFill>
                  <a:prstClr val="black"/>
                </a:solidFill>
              </a:endParaRPr>
            </a:p>
          </p:txBody>
        </p:sp>
        <p:sp>
          <p:nvSpPr>
            <p:cNvPr id="440" name="Rectangle 109"/>
            <p:cNvSpPr>
              <a:spLocks noChangeArrowheads="1"/>
            </p:cNvSpPr>
            <p:nvPr/>
          </p:nvSpPr>
          <p:spPr bwMode="auto">
            <a:xfrm>
              <a:off x="2105584" y="4380333"/>
              <a:ext cx="512750"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err="1">
                  <a:solidFill>
                    <a:srgbClr val="000000"/>
                  </a:solidFill>
                </a:rPr>
                <a:t>Giraudet</a:t>
              </a:r>
              <a:r>
                <a:rPr lang="en-US" altLang="en-US" sz="1000" dirty="0">
                  <a:solidFill>
                    <a:srgbClr val="000000"/>
                  </a:solidFill>
                </a:rPr>
                <a:t> 2003</a:t>
              </a:r>
              <a:endParaRPr lang="en-US" altLang="en-US" sz="2400" dirty="0">
                <a:solidFill>
                  <a:prstClr val="black"/>
                </a:solidFill>
              </a:endParaRPr>
            </a:p>
          </p:txBody>
        </p:sp>
        <p:sp>
          <p:nvSpPr>
            <p:cNvPr id="441" name="Rectangle 110"/>
            <p:cNvSpPr>
              <a:spLocks noChangeArrowheads="1"/>
            </p:cNvSpPr>
            <p:nvPr/>
          </p:nvSpPr>
          <p:spPr bwMode="auto">
            <a:xfrm>
              <a:off x="2105584" y="4460273"/>
              <a:ext cx="450567"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Mahler 1998</a:t>
              </a:r>
              <a:endParaRPr lang="en-US" altLang="en-US" sz="2400">
                <a:solidFill>
                  <a:prstClr val="black"/>
                </a:solidFill>
              </a:endParaRPr>
            </a:p>
          </p:txBody>
        </p:sp>
        <p:sp>
          <p:nvSpPr>
            <p:cNvPr id="442" name="Rectangle 111"/>
            <p:cNvSpPr>
              <a:spLocks noChangeArrowheads="1"/>
            </p:cNvSpPr>
            <p:nvPr/>
          </p:nvSpPr>
          <p:spPr bwMode="auto">
            <a:xfrm>
              <a:off x="2105584" y="4541277"/>
              <a:ext cx="55862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Ridgeway 1982</a:t>
              </a:r>
              <a:endParaRPr lang="en-US" altLang="en-US" sz="2400">
                <a:solidFill>
                  <a:prstClr val="black"/>
                </a:solidFill>
              </a:endParaRPr>
            </a:p>
          </p:txBody>
        </p:sp>
        <p:sp>
          <p:nvSpPr>
            <p:cNvPr id="443" name="Rectangle 112"/>
            <p:cNvSpPr>
              <a:spLocks noChangeArrowheads="1"/>
            </p:cNvSpPr>
            <p:nvPr/>
          </p:nvSpPr>
          <p:spPr bwMode="auto">
            <a:xfrm>
              <a:off x="2105584" y="4622282"/>
              <a:ext cx="45566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Ziemer 1982</a:t>
              </a:r>
              <a:endParaRPr lang="en-US" altLang="en-US" sz="2400">
                <a:solidFill>
                  <a:prstClr val="black"/>
                </a:solidFill>
              </a:endParaRPr>
            </a:p>
          </p:txBody>
        </p:sp>
        <p:sp>
          <p:nvSpPr>
            <p:cNvPr id="444" name="Rectangle 113"/>
            <p:cNvSpPr>
              <a:spLocks noChangeArrowheads="1"/>
            </p:cNvSpPr>
            <p:nvPr/>
          </p:nvSpPr>
          <p:spPr bwMode="auto">
            <a:xfrm>
              <a:off x="2105584" y="4703288"/>
              <a:ext cx="42712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Felton 1976</a:t>
              </a:r>
              <a:endParaRPr lang="en-US" altLang="en-US" sz="2400">
                <a:solidFill>
                  <a:prstClr val="black"/>
                </a:solidFill>
              </a:endParaRPr>
            </a:p>
          </p:txBody>
        </p:sp>
        <p:sp>
          <p:nvSpPr>
            <p:cNvPr id="445" name="Rectangle 114"/>
            <p:cNvSpPr>
              <a:spLocks noChangeArrowheads="1"/>
            </p:cNvSpPr>
            <p:nvPr/>
          </p:nvSpPr>
          <p:spPr bwMode="auto">
            <a:xfrm>
              <a:off x="2105584" y="4783227"/>
              <a:ext cx="446490"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Wilson 1981</a:t>
              </a:r>
              <a:endParaRPr lang="en-US" altLang="en-US" sz="2400">
                <a:solidFill>
                  <a:prstClr val="black"/>
                </a:solidFill>
              </a:endParaRPr>
            </a:p>
          </p:txBody>
        </p:sp>
        <p:sp>
          <p:nvSpPr>
            <p:cNvPr id="446" name="Rectangle 115"/>
            <p:cNvSpPr>
              <a:spLocks noChangeArrowheads="1"/>
            </p:cNvSpPr>
            <p:nvPr/>
          </p:nvSpPr>
          <p:spPr bwMode="auto">
            <a:xfrm>
              <a:off x="2105584" y="4864232"/>
              <a:ext cx="45362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Langer 1975</a:t>
              </a:r>
              <a:endParaRPr lang="en-US" altLang="en-US" sz="2400">
                <a:solidFill>
                  <a:prstClr val="black"/>
                </a:solidFill>
              </a:endParaRPr>
            </a:p>
          </p:txBody>
        </p:sp>
        <p:sp>
          <p:nvSpPr>
            <p:cNvPr id="447" name="Rectangle 116"/>
            <p:cNvSpPr>
              <a:spLocks noChangeArrowheads="1"/>
            </p:cNvSpPr>
            <p:nvPr/>
          </p:nvSpPr>
          <p:spPr bwMode="auto">
            <a:xfrm>
              <a:off x="2105584" y="1960839"/>
              <a:ext cx="23853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Author</a:t>
              </a:r>
              <a:endParaRPr lang="en-US" altLang="en-US" sz="2400">
                <a:solidFill>
                  <a:prstClr val="black"/>
                </a:solidFill>
              </a:endParaRPr>
            </a:p>
          </p:txBody>
        </p:sp>
        <p:sp>
          <p:nvSpPr>
            <p:cNvPr id="448" name="Rectangle 117"/>
            <p:cNvSpPr>
              <a:spLocks noChangeArrowheads="1"/>
            </p:cNvSpPr>
            <p:nvPr/>
          </p:nvSpPr>
          <p:spPr bwMode="auto">
            <a:xfrm>
              <a:off x="2866150" y="2121784"/>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a:t>
              </a:r>
              <a:endParaRPr lang="en-US" altLang="en-US" sz="2400">
                <a:solidFill>
                  <a:prstClr val="black"/>
                </a:solidFill>
              </a:endParaRPr>
            </a:p>
          </p:txBody>
        </p:sp>
        <p:sp>
          <p:nvSpPr>
            <p:cNvPr id="449" name="Rectangle 118"/>
            <p:cNvSpPr>
              <a:spLocks noChangeArrowheads="1"/>
            </p:cNvSpPr>
            <p:nvPr/>
          </p:nvSpPr>
          <p:spPr bwMode="auto">
            <a:xfrm>
              <a:off x="2866150" y="2201722"/>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0" name="Rectangle 119"/>
            <p:cNvSpPr>
              <a:spLocks noChangeArrowheads="1"/>
            </p:cNvSpPr>
            <p:nvPr/>
          </p:nvSpPr>
          <p:spPr bwMode="auto">
            <a:xfrm>
              <a:off x="2866150" y="2283793"/>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1" name="Rectangle 120"/>
            <p:cNvSpPr>
              <a:spLocks noChangeArrowheads="1"/>
            </p:cNvSpPr>
            <p:nvPr/>
          </p:nvSpPr>
          <p:spPr bwMode="auto">
            <a:xfrm>
              <a:off x="2866150" y="2363733"/>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2" name="Rectangle 121"/>
            <p:cNvSpPr>
              <a:spLocks noChangeArrowheads="1"/>
            </p:cNvSpPr>
            <p:nvPr/>
          </p:nvSpPr>
          <p:spPr bwMode="auto">
            <a:xfrm>
              <a:off x="2866150" y="2444738"/>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3" name="Rectangle 122"/>
            <p:cNvSpPr>
              <a:spLocks noChangeArrowheads="1"/>
            </p:cNvSpPr>
            <p:nvPr/>
          </p:nvSpPr>
          <p:spPr bwMode="auto">
            <a:xfrm>
              <a:off x="2866150" y="2524677"/>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4" name="Rectangle 123"/>
            <p:cNvSpPr>
              <a:spLocks noChangeArrowheads="1"/>
            </p:cNvSpPr>
            <p:nvPr/>
          </p:nvSpPr>
          <p:spPr bwMode="auto">
            <a:xfrm>
              <a:off x="2866150" y="2605682"/>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5" name="Rectangle 124"/>
            <p:cNvSpPr>
              <a:spLocks noChangeArrowheads="1"/>
            </p:cNvSpPr>
            <p:nvPr/>
          </p:nvSpPr>
          <p:spPr bwMode="auto">
            <a:xfrm>
              <a:off x="2866150" y="2685622"/>
              <a:ext cx="540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a:t>
              </a:r>
              <a:endParaRPr lang="en-US" altLang="en-US" sz="2400">
                <a:solidFill>
                  <a:prstClr val="black"/>
                </a:solidFill>
              </a:endParaRPr>
            </a:p>
          </p:txBody>
        </p:sp>
        <p:sp>
          <p:nvSpPr>
            <p:cNvPr id="456" name="Rectangle 125"/>
            <p:cNvSpPr>
              <a:spLocks noChangeArrowheads="1"/>
            </p:cNvSpPr>
            <p:nvPr/>
          </p:nvSpPr>
          <p:spPr bwMode="auto">
            <a:xfrm>
              <a:off x="2866150" y="2767693"/>
              <a:ext cx="5912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R</a:t>
              </a:r>
              <a:endParaRPr lang="en-US" altLang="en-US" sz="2400">
                <a:solidFill>
                  <a:prstClr val="black"/>
                </a:solidFill>
              </a:endParaRPr>
            </a:p>
          </p:txBody>
        </p:sp>
        <p:sp>
          <p:nvSpPr>
            <p:cNvPr id="457" name="Rectangle 126"/>
            <p:cNvSpPr>
              <a:spLocks noChangeArrowheads="1"/>
            </p:cNvSpPr>
            <p:nvPr/>
          </p:nvSpPr>
          <p:spPr bwMode="auto">
            <a:xfrm>
              <a:off x="2866150" y="2847631"/>
              <a:ext cx="5912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R</a:t>
              </a:r>
              <a:endParaRPr lang="en-US" altLang="en-US" sz="2400">
                <a:solidFill>
                  <a:prstClr val="black"/>
                </a:solidFill>
              </a:endParaRPr>
            </a:p>
          </p:txBody>
        </p:sp>
        <p:sp>
          <p:nvSpPr>
            <p:cNvPr id="458" name="Rectangle 127"/>
            <p:cNvSpPr>
              <a:spLocks noChangeArrowheads="1"/>
            </p:cNvSpPr>
            <p:nvPr/>
          </p:nvSpPr>
          <p:spPr bwMode="auto">
            <a:xfrm>
              <a:off x="2866150" y="2928637"/>
              <a:ext cx="5912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R</a:t>
              </a:r>
              <a:endParaRPr lang="en-US" altLang="en-US" sz="2400">
                <a:solidFill>
                  <a:prstClr val="black"/>
                </a:solidFill>
              </a:endParaRPr>
            </a:p>
          </p:txBody>
        </p:sp>
        <p:sp>
          <p:nvSpPr>
            <p:cNvPr id="459" name="Rectangle 128"/>
            <p:cNvSpPr>
              <a:spLocks noChangeArrowheads="1"/>
            </p:cNvSpPr>
            <p:nvPr/>
          </p:nvSpPr>
          <p:spPr bwMode="auto">
            <a:xfrm>
              <a:off x="2866150" y="3008576"/>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P+S</a:t>
              </a:r>
              <a:endParaRPr lang="en-US" altLang="en-US" sz="2400">
                <a:solidFill>
                  <a:prstClr val="black"/>
                </a:solidFill>
              </a:endParaRPr>
            </a:p>
          </p:txBody>
        </p:sp>
        <p:sp>
          <p:nvSpPr>
            <p:cNvPr id="460" name="Rectangle 129"/>
            <p:cNvSpPr>
              <a:spLocks noChangeArrowheads="1"/>
            </p:cNvSpPr>
            <p:nvPr/>
          </p:nvSpPr>
          <p:spPr bwMode="auto">
            <a:xfrm>
              <a:off x="2866150" y="3089581"/>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P+S</a:t>
              </a:r>
              <a:endParaRPr lang="en-US" altLang="en-US" sz="2400">
                <a:solidFill>
                  <a:prstClr val="black"/>
                </a:solidFill>
              </a:endParaRPr>
            </a:p>
          </p:txBody>
        </p:sp>
        <p:sp>
          <p:nvSpPr>
            <p:cNvPr id="461" name="Rectangle 130"/>
            <p:cNvSpPr>
              <a:spLocks noChangeArrowheads="1"/>
            </p:cNvSpPr>
            <p:nvPr/>
          </p:nvSpPr>
          <p:spPr bwMode="auto">
            <a:xfrm>
              <a:off x="2866150" y="3169520"/>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P+B</a:t>
              </a:r>
              <a:endParaRPr lang="en-US" altLang="en-US" sz="2400">
                <a:solidFill>
                  <a:prstClr val="black"/>
                </a:solidFill>
              </a:endParaRPr>
            </a:p>
          </p:txBody>
        </p:sp>
        <p:sp>
          <p:nvSpPr>
            <p:cNvPr id="462" name="Rectangle 131"/>
            <p:cNvSpPr>
              <a:spLocks noChangeArrowheads="1"/>
            </p:cNvSpPr>
            <p:nvPr/>
          </p:nvSpPr>
          <p:spPr bwMode="auto">
            <a:xfrm>
              <a:off x="2866150" y="3251591"/>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P+B</a:t>
              </a:r>
              <a:endParaRPr lang="en-US" altLang="en-US" sz="2400">
                <a:solidFill>
                  <a:prstClr val="black"/>
                </a:solidFill>
              </a:endParaRPr>
            </a:p>
          </p:txBody>
        </p:sp>
        <p:sp>
          <p:nvSpPr>
            <p:cNvPr id="463" name="Rectangle 132"/>
            <p:cNvSpPr>
              <a:spLocks noChangeArrowheads="1"/>
            </p:cNvSpPr>
            <p:nvPr/>
          </p:nvSpPr>
          <p:spPr bwMode="auto">
            <a:xfrm>
              <a:off x="2866150" y="3331531"/>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P+B</a:t>
              </a:r>
              <a:endParaRPr lang="en-US" altLang="en-US" sz="2400">
                <a:solidFill>
                  <a:prstClr val="black"/>
                </a:solidFill>
              </a:endParaRPr>
            </a:p>
          </p:txBody>
        </p:sp>
        <p:sp>
          <p:nvSpPr>
            <p:cNvPr id="464" name="Rectangle 133"/>
            <p:cNvSpPr>
              <a:spLocks noChangeArrowheads="1"/>
            </p:cNvSpPr>
            <p:nvPr/>
          </p:nvSpPr>
          <p:spPr bwMode="auto">
            <a:xfrm>
              <a:off x="2866150" y="3412535"/>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P+B</a:t>
              </a:r>
              <a:endParaRPr lang="en-US" altLang="en-US" sz="2400">
                <a:solidFill>
                  <a:prstClr val="black"/>
                </a:solidFill>
              </a:endParaRPr>
            </a:p>
          </p:txBody>
        </p:sp>
        <p:sp>
          <p:nvSpPr>
            <p:cNvPr id="465" name="Rectangle 134"/>
            <p:cNvSpPr>
              <a:spLocks noChangeArrowheads="1"/>
            </p:cNvSpPr>
            <p:nvPr/>
          </p:nvSpPr>
          <p:spPr bwMode="auto">
            <a:xfrm>
              <a:off x="2866150" y="3492475"/>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P+B</a:t>
              </a:r>
              <a:endParaRPr lang="en-US" altLang="en-US" sz="2400">
                <a:solidFill>
                  <a:prstClr val="black"/>
                </a:solidFill>
              </a:endParaRPr>
            </a:p>
          </p:txBody>
        </p:sp>
        <p:sp>
          <p:nvSpPr>
            <p:cNvPr id="466" name="Rectangle 135"/>
            <p:cNvSpPr>
              <a:spLocks noChangeArrowheads="1"/>
            </p:cNvSpPr>
            <p:nvPr/>
          </p:nvSpPr>
          <p:spPr bwMode="auto">
            <a:xfrm>
              <a:off x="2866150" y="3573480"/>
              <a:ext cx="15596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S+B</a:t>
              </a:r>
              <a:endParaRPr lang="en-US" altLang="en-US" sz="2400">
                <a:solidFill>
                  <a:prstClr val="black"/>
                </a:solidFill>
              </a:endParaRPr>
            </a:p>
          </p:txBody>
        </p:sp>
        <p:sp>
          <p:nvSpPr>
            <p:cNvPr id="467" name="Rectangle 136"/>
            <p:cNvSpPr>
              <a:spLocks noChangeArrowheads="1"/>
            </p:cNvSpPr>
            <p:nvPr/>
          </p:nvSpPr>
          <p:spPr bwMode="auto">
            <a:xfrm>
              <a:off x="2866150" y="3653420"/>
              <a:ext cx="16106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B+C</a:t>
              </a:r>
              <a:endParaRPr lang="en-US" altLang="en-US" sz="2400">
                <a:solidFill>
                  <a:prstClr val="black"/>
                </a:solidFill>
              </a:endParaRPr>
            </a:p>
          </p:txBody>
        </p:sp>
        <p:sp>
          <p:nvSpPr>
            <p:cNvPr id="468" name="Rectangle 137"/>
            <p:cNvSpPr>
              <a:spLocks noChangeArrowheads="1"/>
            </p:cNvSpPr>
            <p:nvPr/>
          </p:nvSpPr>
          <p:spPr bwMode="auto">
            <a:xfrm>
              <a:off x="2866150" y="3735491"/>
              <a:ext cx="16106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B+C</a:t>
              </a:r>
              <a:endParaRPr lang="en-US" altLang="en-US" sz="2400">
                <a:solidFill>
                  <a:prstClr val="black"/>
                </a:solidFill>
              </a:endParaRPr>
            </a:p>
          </p:txBody>
        </p:sp>
        <p:sp>
          <p:nvSpPr>
            <p:cNvPr id="469" name="Rectangle 138"/>
            <p:cNvSpPr>
              <a:spLocks noChangeArrowheads="1"/>
            </p:cNvSpPr>
            <p:nvPr/>
          </p:nvSpPr>
          <p:spPr bwMode="auto">
            <a:xfrm>
              <a:off x="2866150" y="3815429"/>
              <a:ext cx="16106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B+R</a:t>
              </a:r>
              <a:endParaRPr lang="en-US" altLang="en-US" sz="2400">
                <a:solidFill>
                  <a:prstClr val="black"/>
                </a:solidFill>
              </a:endParaRPr>
            </a:p>
          </p:txBody>
        </p:sp>
        <p:sp>
          <p:nvSpPr>
            <p:cNvPr id="470" name="Rectangle 139"/>
            <p:cNvSpPr>
              <a:spLocks noChangeArrowheads="1"/>
            </p:cNvSpPr>
            <p:nvPr/>
          </p:nvSpPr>
          <p:spPr bwMode="auto">
            <a:xfrm>
              <a:off x="2866150" y="3896435"/>
              <a:ext cx="25790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P+S+B</a:t>
              </a:r>
              <a:endParaRPr lang="en-US" altLang="en-US" sz="2400">
                <a:solidFill>
                  <a:prstClr val="black"/>
                </a:solidFill>
              </a:endParaRPr>
            </a:p>
          </p:txBody>
        </p:sp>
        <p:sp>
          <p:nvSpPr>
            <p:cNvPr id="471" name="Rectangle 140"/>
            <p:cNvSpPr>
              <a:spLocks noChangeArrowheads="1"/>
            </p:cNvSpPr>
            <p:nvPr/>
          </p:nvSpPr>
          <p:spPr bwMode="auto">
            <a:xfrm>
              <a:off x="2866150" y="3976373"/>
              <a:ext cx="25790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rPr>
                <a:t>P+S+B</a:t>
              </a:r>
              <a:endParaRPr lang="en-US" altLang="en-US" sz="2400" dirty="0">
                <a:solidFill>
                  <a:prstClr val="black"/>
                </a:solidFill>
              </a:endParaRPr>
            </a:p>
          </p:txBody>
        </p:sp>
        <p:sp>
          <p:nvSpPr>
            <p:cNvPr id="472" name="Rectangle 141"/>
            <p:cNvSpPr>
              <a:spLocks noChangeArrowheads="1"/>
            </p:cNvSpPr>
            <p:nvPr/>
          </p:nvSpPr>
          <p:spPr bwMode="auto">
            <a:xfrm>
              <a:off x="2866150" y="4057379"/>
              <a:ext cx="26300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P+S+C</a:t>
              </a:r>
              <a:endParaRPr lang="en-US" altLang="en-US" sz="2400">
                <a:solidFill>
                  <a:prstClr val="black"/>
                </a:solidFill>
              </a:endParaRPr>
            </a:p>
          </p:txBody>
        </p:sp>
        <p:sp>
          <p:nvSpPr>
            <p:cNvPr id="473" name="Rectangle 142"/>
            <p:cNvSpPr>
              <a:spLocks noChangeArrowheads="1"/>
            </p:cNvSpPr>
            <p:nvPr/>
          </p:nvSpPr>
          <p:spPr bwMode="auto">
            <a:xfrm>
              <a:off x="2866150" y="4138385"/>
              <a:ext cx="25790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P+B+E</a:t>
              </a:r>
              <a:endParaRPr lang="en-US" altLang="en-US" sz="2400">
                <a:solidFill>
                  <a:prstClr val="black"/>
                </a:solidFill>
              </a:endParaRPr>
            </a:p>
          </p:txBody>
        </p:sp>
        <p:sp>
          <p:nvSpPr>
            <p:cNvPr id="474" name="Rectangle 143"/>
            <p:cNvSpPr>
              <a:spLocks noChangeArrowheads="1"/>
            </p:cNvSpPr>
            <p:nvPr/>
          </p:nvSpPr>
          <p:spPr bwMode="auto">
            <a:xfrm>
              <a:off x="2866150" y="4219389"/>
              <a:ext cx="26809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P+C+R</a:t>
              </a:r>
              <a:endParaRPr lang="en-US" altLang="en-US" sz="2400">
                <a:solidFill>
                  <a:prstClr val="black"/>
                </a:solidFill>
              </a:endParaRPr>
            </a:p>
          </p:txBody>
        </p:sp>
        <p:sp>
          <p:nvSpPr>
            <p:cNvPr id="475" name="Rectangle 144"/>
            <p:cNvSpPr>
              <a:spLocks noChangeArrowheads="1"/>
            </p:cNvSpPr>
            <p:nvPr/>
          </p:nvSpPr>
          <p:spPr bwMode="auto">
            <a:xfrm>
              <a:off x="2866150" y="4299329"/>
              <a:ext cx="25790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S+B+E</a:t>
              </a:r>
              <a:endParaRPr lang="en-US" altLang="en-US" sz="2400">
                <a:solidFill>
                  <a:prstClr val="black"/>
                </a:solidFill>
              </a:endParaRPr>
            </a:p>
          </p:txBody>
        </p:sp>
        <p:sp>
          <p:nvSpPr>
            <p:cNvPr id="476" name="Rectangle 145"/>
            <p:cNvSpPr>
              <a:spLocks noChangeArrowheads="1"/>
            </p:cNvSpPr>
            <p:nvPr/>
          </p:nvSpPr>
          <p:spPr bwMode="auto">
            <a:xfrm>
              <a:off x="2866150" y="4380333"/>
              <a:ext cx="35984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P+S+B+E</a:t>
              </a:r>
              <a:endParaRPr lang="en-US" altLang="en-US" sz="2400">
                <a:solidFill>
                  <a:prstClr val="black"/>
                </a:solidFill>
              </a:endParaRPr>
            </a:p>
          </p:txBody>
        </p:sp>
        <p:sp>
          <p:nvSpPr>
            <p:cNvPr id="477" name="Rectangle 146"/>
            <p:cNvSpPr>
              <a:spLocks noChangeArrowheads="1"/>
            </p:cNvSpPr>
            <p:nvPr/>
          </p:nvSpPr>
          <p:spPr bwMode="auto">
            <a:xfrm>
              <a:off x="2866150" y="4460273"/>
              <a:ext cx="543332"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P+S+B/P+S+C</a:t>
              </a:r>
              <a:endParaRPr lang="en-US" altLang="en-US" sz="2400">
                <a:solidFill>
                  <a:prstClr val="black"/>
                </a:solidFill>
              </a:endParaRPr>
            </a:p>
          </p:txBody>
        </p:sp>
        <p:sp>
          <p:nvSpPr>
            <p:cNvPr id="478" name="Rectangle 147"/>
            <p:cNvSpPr>
              <a:spLocks noChangeArrowheads="1"/>
            </p:cNvSpPr>
            <p:nvPr/>
          </p:nvSpPr>
          <p:spPr bwMode="auto">
            <a:xfrm>
              <a:off x="2866150" y="4541277"/>
              <a:ext cx="23751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C/P+S</a:t>
              </a:r>
              <a:endParaRPr lang="en-US" altLang="en-US" sz="2400">
                <a:solidFill>
                  <a:prstClr val="black"/>
                </a:solidFill>
              </a:endParaRPr>
            </a:p>
          </p:txBody>
        </p:sp>
        <p:sp>
          <p:nvSpPr>
            <p:cNvPr id="479" name="Rectangle 148"/>
            <p:cNvSpPr>
              <a:spLocks noChangeArrowheads="1"/>
            </p:cNvSpPr>
            <p:nvPr/>
          </p:nvSpPr>
          <p:spPr bwMode="auto">
            <a:xfrm>
              <a:off x="2866150" y="4622282"/>
              <a:ext cx="446490"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S/S+B+C+R</a:t>
              </a:r>
              <a:endParaRPr lang="en-US" altLang="en-US" sz="2400">
                <a:solidFill>
                  <a:prstClr val="black"/>
                </a:solidFill>
              </a:endParaRPr>
            </a:p>
          </p:txBody>
        </p:sp>
        <p:sp>
          <p:nvSpPr>
            <p:cNvPr id="480" name="Rectangle 149"/>
            <p:cNvSpPr>
              <a:spLocks noChangeArrowheads="1"/>
            </p:cNvSpPr>
            <p:nvPr/>
          </p:nvSpPr>
          <p:spPr bwMode="auto">
            <a:xfrm>
              <a:off x="2866150" y="4703288"/>
              <a:ext cx="33945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C/P+S+B</a:t>
              </a:r>
              <a:endParaRPr lang="en-US" altLang="en-US" sz="2400">
                <a:solidFill>
                  <a:prstClr val="black"/>
                </a:solidFill>
              </a:endParaRPr>
            </a:p>
          </p:txBody>
        </p:sp>
        <p:sp>
          <p:nvSpPr>
            <p:cNvPr id="481" name="Rectangle 150"/>
            <p:cNvSpPr>
              <a:spLocks noChangeArrowheads="1"/>
            </p:cNvSpPr>
            <p:nvPr/>
          </p:nvSpPr>
          <p:spPr bwMode="auto">
            <a:xfrm>
              <a:off x="2866150" y="4783227"/>
              <a:ext cx="52294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R/P+S/P+S+R</a:t>
              </a:r>
              <a:endParaRPr lang="en-US" altLang="en-US" sz="2400">
                <a:solidFill>
                  <a:prstClr val="black"/>
                </a:solidFill>
              </a:endParaRPr>
            </a:p>
          </p:txBody>
        </p:sp>
        <p:sp>
          <p:nvSpPr>
            <p:cNvPr id="482" name="Rectangle 151"/>
            <p:cNvSpPr>
              <a:spLocks noChangeArrowheads="1"/>
            </p:cNvSpPr>
            <p:nvPr/>
          </p:nvSpPr>
          <p:spPr bwMode="auto">
            <a:xfrm>
              <a:off x="2866150" y="4864232"/>
              <a:ext cx="522944"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C/P+S/P+S+C</a:t>
              </a:r>
              <a:endParaRPr lang="en-US" altLang="en-US" sz="2400">
                <a:solidFill>
                  <a:prstClr val="black"/>
                </a:solidFill>
              </a:endParaRPr>
            </a:p>
          </p:txBody>
        </p:sp>
        <p:sp>
          <p:nvSpPr>
            <p:cNvPr id="483" name="Rectangle 152"/>
            <p:cNvSpPr>
              <a:spLocks noChangeArrowheads="1"/>
            </p:cNvSpPr>
            <p:nvPr/>
          </p:nvSpPr>
          <p:spPr bwMode="auto">
            <a:xfrm>
              <a:off x="2866150" y="1960839"/>
              <a:ext cx="42304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Intervention</a:t>
              </a:r>
              <a:endParaRPr lang="en-US" altLang="en-US" sz="2400">
                <a:solidFill>
                  <a:prstClr val="black"/>
                </a:solidFill>
              </a:endParaRPr>
            </a:p>
          </p:txBody>
        </p:sp>
        <p:sp>
          <p:nvSpPr>
            <p:cNvPr id="484" name="Rectangle 153"/>
            <p:cNvSpPr>
              <a:spLocks noChangeArrowheads="1"/>
            </p:cNvSpPr>
            <p:nvPr/>
          </p:nvSpPr>
          <p:spPr bwMode="auto">
            <a:xfrm>
              <a:off x="5161850" y="2121784"/>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-6.00 (-9.95, -2.05)</a:t>
              </a:r>
              <a:endParaRPr lang="en-US" altLang="en-US" sz="2400">
                <a:solidFill>
                  <a:prstClr val="black"/>
                </a:solidFill>
              </a:endParaRPr>
            </a:p>
          </p:txBody>
        </p:sp>
        <p:sp>
          <p:nvSpPr>
            <p:cNvPr id="485" name="Rectangle 154"/>
            <p:cNvSpPr>
              <a:spLocks noChangeArrowheads="1"/>
            </p:cNvSpPr>
            <p:nvPr/>
          </p:nvSpPr>
          <p:spPr bwMode="auto">
            <a:xfrm>
              <a:off x="5161850" y="220172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-0.60 (-1.46, 0.26)</a:t>
              </a:r>
              <a:endParaRPr lang="en-US" altLang="en-US" sz="2400">
                <a:solidFill>
                  <a:prstClr val="black"/>
                </a:solidFill>
              </a:endParaRPr>
            </a:p>
          </p:txBody>
        </p:sp>
        <p:sp>
          <p:nvSpPr>
            <p:cNvPr id="486" name="Rectangle 155"/>
            <p:cNvSpPr>
              <a:spLocks noChangeArrowheads="1"/>
            </p:cNvSpPr>
            <p:nvPr/>
          </p:nvSpPr>
          <p:spPr bwMode="auto">
            <a:xfrm>
              <a:off x="5161850" y="2283793"/>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-0.20 (-0.43, 0.03)</a:t>
              </a:r>
              <a:endParaRPr lang="en-US" altLang="en-US" sz="2400">
                <a:solidFill>
                  <a:prstClr val="black"/>
                </a:solidFill>
              </a:endParaRPr>
            </a:p>
          </p:txBody>
        </p:sp>
        <p:sp>
          <p:nvSpPr>
            <p:cNvPr id="487" name="Rectangle 156"/>
            <p:cNvSpPr>
              <a:spLocks noChangeArrowheads="1"/>
            </p:cNvSpPr>
            <p:nvPr/>
          </p:nvSpPr>
          <p:spPr bwMode="auto">
            <a:xfrm>
              <a:off x="5161850" y="2363733"/>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0.00 (-1.19, 1.19)</a:t>
              </a:r>
              <a:endParaRPr lang="en-US" altLang="en-US" sz="2400">
                <a:solidFill>
                  <a:prstClr val="black"/>
                </a:solidFill>
              </a:endParaRPr>
            </a:p>
          </p:txBody>
        </p:sp>
        <p:sp>
          <p:nvSpPr>
            <p:cNvPr id="488" name="Rectangle 157"/>
            <p:cNvSpPr>
              <a:spLocks noChangeArrowheads="1"/>
            </p:cNvSpPr>
            <p:nvPr/>
          </p:nvSpPr>
          <p:spPr bwMode="auto">
            <a:xfrm>
              <a:off x="5161850" y="2444738"/>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-1.82 (-3.38, -0.26)</a:t>
              </a:r>
              <a:endParaRPr lang="en-US" altLang="en-US" sz="2400">
                <a:solidFill>
                  <a:prstClr val="black"/>
                </a:solidFill>
              </a:endParaRPr>
            </a:p>
          </p:txBody>
        </p:sp>
        <p:sp>
          <p:nvSpPr>
            <p:cNvPr id="489" name="Rectangle 158"/>
            <p:cNvSpPr>
              <a:spLocks noChangeArrowheads="1"/>
            </p:cNvSpPr>
            <p:nvPr/>
          </p:nvSpPr>
          <p:spPr bwMode="auto">
            <a:xfrm>
              <a:off x="5161850" y="2524677"/>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0.12 (-0.65, 0.88)</a:t>
              </a:r>
              <a:endParaRPr lang="en-US" altLang="en-US" sz="2400">
                <a:solidFill>
                  <a:prstClr val="black"/>
                </a:solidFill>
              </a:endParaRPr>
            </a:p>
          </p:txBody>
        </p:sp>
        <p:sp>
          <p:nvSpPr>
            <p:cNvPr id="490" name="Rectangle 159"/>
            <p:cNvSpPr>
              <a:spLocks noChangeArrowheads="1"/>
            </p:cNvSpPr>
            <p:nvPr/>
          </p:nvSpPr>
          <p:spPr bwMode="auto">
            <a:xfrm>
              <a:off x="5161850" y="260568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-1.99 (-5.41, 1.43)</a:t>
              </a:r>
              <a:endParaRPr lang="en-US" altLang="en-US" sz="2400">
                <a:solidFill>
                  <a:prstClr val="black"/>
                </a:solidFill>
              </a:endParaRPr>
            </a:p>
          </p:txBody>
        </p:sp>
        <p:sp>
          <p:nvSpPr>
            <p:cNvPr id="491" name="Rectangle 160"/>
            <p:cNvSpPr>
              <a:spLocks noChangeArrowheads="1"/>
            </p:cNvSpPr>
            <p:nvPr/>
          </p:nvSpPr>
          <p:spPr bwMode="auto">
            <a:xfrm>
              <a:off x="5161850" y="268562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-0.30 (-1.48, 0.88)</a:t>
              </a:r>
              <a:endParaRPr lang="en-US" altLang="en-US" sz="2400">
                <a:solidFill>
                  <a:prstClr val="black"/>
                </a:solidFill>
              </a:endParaRPr>
            </a:p>
          </p:txBody>
        </p:sp>
        <p:sp>
          <p:nvSpPr>
            <p:cNvPr id="492" name="Rectangle 161"/>
            <p:cNvSpPr>
              <a:spLocks noChangeArrowheads="1"/>
            </p:cNvSpPr>
            <p:nvPr/>
          </p:nvSpPr>
          <p:spPr bwMode="auto">
            <a:xfrm>
              <a:off x="5161850" y="2767693"/>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1.80 (-0.86, 4.46)</a:t>
              </a:r>
              <a:endParaRPr lang="en-US" altLang="en-US" sz="2400">
                <a:solidFill>
                  <a:prstClr val="black"/>
                </a:solidFill>
              </a:endParaRPr>
            </a:p>
          </p:txBody>
        </p:sp>
        <p:sp>
          <p:nvSpPr>
            <p:cNvPr id="493" name="Rectangle 162"/>
            <p:cNvSpPr>
              <a:spLocks noChangeArrowheads="1"/>
            </p:cNvSpPr>
            <p:nvPr/>
          </p:nvSpPr>
          <p:spPr bwMode="auto">
            <a:xfrm>
              <a:off x="5161850" y="2847631"/>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-0.80 (-3.04, 1.44)</a:t>
              </a:r>
              <a:endParaRPr lang="en-US" altLang="en-US" sz="2400">
                <a:solidFill>
                  <a:prstClr val="black"/>
                </a:solidFill>
              </a:endParaRPr>
            </a:p>
          </p:txBody>
        </p:sp>
        <p:sp>
          <p:nvSpPr>
            <p:cNvPr id="494" name="Rectangle 163"/>
            <p:cNvSpPr>
              <a:spLocks noChangeArrowheads="1"/>
            </p:cNvSpPr>
            <p:nvPr/>
          </p:nvSpPr>
          <p:spPr bwMode="auto">
            <a:xfrm>
              <a:off x="5161850" y="2928637"/>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-0.81 (-2.69, 1.07)</a:t>
              </a:r>
              <a:endParaRPr lang="en-US" altLang="en-US" sz="2400">
                <a:solidFill>
                  <a:prstClr val="black"/>
                </a:solidFill>
              </a:endParaRPr>
            </a:p>
          </p:txBody>
        </p:sp>
        <p:sp>
          <p:nvSpPr>
            <p:cNvPr id="495" name="Rectangle 164"/>
            <p:cNvSpPr>
              <a:spLocks noChangeArrowheads="1"/>
            </p:cNvSpPr>
            <p:nvPr/>
          </p:nvSpPr>
          <p:spPr bwMode="auto">
            <a:xfrm>
              <a:off x="5161850" y="3008576"/>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-0.08 (-1.18, 1.03)</a:t>
              </a:r>
              <a:endParaRPr lang="en-US" altLang="en-US" sz="2400">
                <a:solidFill>
                  <a:prstClr val="black"/>
                </a:solidFill>
              </a:endParaRPr>
            </a:p>
          </p:txBody>
        </p:sp>
        <p:sp>
          <p:nvSpPr>
            <p:cNvPr id="496" name="Rectangle 165"/>
            <p:cNvSpPr>
              <a:spLocks noChangeArrowheads="1"/>
            </p:cNvSpPr>
            <p:nvPr/>
          </p:nvSpPr>
          <p:spPr bwMode="auto">
            <a:xfrm>
              <a:off x="5161850" y="3089581"/>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0.30 (-0.87, 1.47)</a:t>
              </a:r>
              <a:endParaRPr lang="en-US" altLang="en-US" sz="2400">
                <a:solidFill>
                  <a:prstClr val="black"/>
                </a:solidFill>
              </a:endParaRPr>
            </a:p>
          </p:txBody>
        </p:sp>
        <p:sp>
          <p:nvSpPr>
            <p:cNvPr id="497" name="Rectangle 166"/>
            <p:cNvSpPr>
              <a:spLocks noChangeArrowheads="1"/>
            </p:cNvSpPr>
            <p:nvPr/>
          </p:nvSpPr>
          <p:spPr bwMode="auto">
            <a:xfrm>
              <a:off x="5161850" y="3169520"/>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-3.95 (-7.57, -0.33)</a:t>
              </a:r>
              <a:endParaRPr lang="en-US" altLang="en-US" sz="2400">
                <a:solidFill>
                  <a:prstClr val="black"/>
                </a:solidFill>
              </a:endParaRPr>
            </a:p>
          </p:txBody>
        </p:sp>
        <p:sp>
          <p:nvSpPr>
            <p:cNvPr id="498" name="Rectangle 167"/>
            <p:cNvSpPr>
              <a:spLocks noChangeArrowheads="1"/>
            </p:cNvSpPr>
            <p:nvPr/>
          </p:nvSpPr>
          <p:spPr bwMode="auto">
            <a:xfrm>
              <a:off x="5161850" y="3251591"/>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-0.09 (-1.02, 0.84)</a:t>
              </a:r>
              <a:endParaRPr lang="en-US" altLang="en-US" sz="2400">
                <a:solidFill>
                  <a:prstClr val="black"/>
                </a:solidFill>
              </a:endParaRPr>
            </a:p>
          </p:txBody>
        </p:sp>
        <p:sp>
          <p:nvSpPr>
            <p:cNvPr id="499" name="Rectangle 168"/>
            <p:cNvSpPr>
              <a:spLocks noChangeArrowheads="1"/>
            </p:cNvSpPr>
            <p:nvPr/>
          </p:nvSpPr>
          <p:spPr bwMode="auto">
            <a:xfrm>
              <a:off x="5161850" y="3331531"/>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-3.00 (-4.99, -1.01)</a:t>
              </a:r>
              <a:endParaRPr lang="en-US" altLang="en-US" sz="2400">
                <a:solidFill>
                  <a:prstClr val="black"/>
                </a:solidFill>
              </a:endParaRPr>
            </a:p>
          </p:txBody>
        </p:sp>
        <p:sp>
          <p:nvSpPr>
            <p:cNvPr id="500" name="Rectangle 169"/>
            <p:cNvSpPr>
              <a:spLocks noChangeArrowheads="1"/>
            </p:cNvSpPr>
            <p:nvPr/>
          </p:nvSpPr>
          <p:spPr bwMode="auto">
            <a:xfrm>
              <a:off x="5161850" y="341253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0.92 (-0.12, 1.96)</a:t>
              </a:r>
              <a:endParaRPr lang="en-US" altLang="en-US" sz="2400">
                <a:solidFill>
                  <a:prstClr val="black"/>
                </a:solidFill>
              </a:endParaRPr>
            </a:p>
          </p:txBody>
        </p:sp>
        <p:sp>
          <p:nvSpPr>
            <p:cNvPr id="501" name="Rectangle 170"/>
            <p:cNvSpPr>
              <a:spLocks noChangeArrowheads="1"/>
            </p:cNvSpPr>
            <p:nvPr/>
          </p:nvSpPr>
          <p:spPr bwMode="auto">
            <a:xfrm>
              <a:off x="5161850" y="349247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0.00 (-0.78, 0.78)</a:t>
              </a:r>
              <a:endParaRPr lang="en-US" altLang="en-US" sz="2400">
                <a:solidFill>
                  <a:prstClr val="black"/>
                </a:solidFill>
              </a:endParaRPr>
            </a:p>
          </p:txBody>
        </p:sp>
        <p:sp>
          <p:nvSpPr>
            <p:cNvPr id="502" name="Rectangle 171"/>
            <p:cNvSpPr>
              <a:spLocks noChangeArrowheads="1"/>
            </p:cNvSpPr>
            <p:nvPr/>
          </p:nvSpPr>
          <p:spPr bwMode="auto">
            <a:xfrm>
              <a:off x="5161850" y="3573480"/>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-1.00 (-1.80, -0.20)</a:t>
              </a:r>
              <a:endParaRPr lang="en-US" altLang="en-US" sz="2400">
                <a:solidFill>
                  <a:prstClr val="black"/>
                </a:solidFill>
              </a:endParaRPr>
            </a:p>
          </p:txBody>
        </p:sp>
        <p:sp>
          <p:nvSpPr>
            <p:cNvPr id="503" name="Rectangle 172"/>
            <p:cNvSpPr>
              <a:spLocks noChangeArrowheads="1"/>
            </p:cNvSpPr>
            <p:nvPr/>
          </p:nvSpPr>
          <p:spPr bwMode="auto">
            <a:xfrm>
              <a:off x="5161850" y="3653420"/>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0.46 (-0.22, 1.13)</a:t>
              </a:r>
              <a:endParaRPr lang="en-US" altLang="en-US" sz="2400">
                <a:solidFill>
                  <a:prstClr val="black"/>
                </a:solidFill>
              </a:endParaRPr>
            </a:p>
          </p:txBody>
        </p:sp>
        <p:sp>
          <p:nvSpPr>
            <p:cNvPr id="504" name="Rectangle 173"/>
            <p:cNvSpPr>
              <a:spLocks noChangeArrowheads="1"/>
            </p:cNvSpPr>
            <p:nvPr/>
          </p:nvSpPr>
          <p:spPr bwMode="auto">
            <a:xfrm>
              <a:off x="5161850" y="3735491"/>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0.20 (-0.72, 1.12)</a:t>
              </a:r>
              <a:endParaRPr lang="en-US" altLang="en-US" sz="2400">
                <a:solidFill>
                  <a:prstClr val="black"/>
                </a:solidFill>
              </a:endParaRPr>
            </a:p>
          </p:txBody>
        </p:sp>
        <p:sp>
          <p:nvSpPr>
            <p:cNvPr id="505" name="Rectangle 174"/>
            <p:cNvSpPr>
              <a:spLocks noChangeArrowheads="1"/>
            </p:cNvSpPr>
            <p:nvPr/>
          </p:nvSpPr>
          <p:spPr bwMode="auto">
            <a:xfrm>
              <a:off x="5161850" y="3815429"/>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-6.20 (-9.42, -2.98)</a:t>
              </a:r>
              <a:endParaRPr lang="en-US" altLang="en-US" sz="2400">
                <a:solidFill>
                  <a:prstClr val="black"/>
                </a:solidFill>
              </a:endParaRPr>
            </a:p>
          </p:txBody>
        </p:sp>
        <p:sp>
          <p:nvSpPr>
            <p:cNvPr id="506" name="Rectangle 175"/>
            <p:cNvSpPr>
              <a:spLocks noChangeArrowheads="1"/>
            </p:cNvSpPr>
            <p:nvPr/>
          </p:nvSpPr>
          <p:spPr bwMode="auto">
            <a:xfrm>
              <a:off x="5161850" y="389643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0.05 (-0.83, 0.93)</a:t>
              </a:r>
              <a:endParaRPr lang="en-US" altLang="en-US" sz="2400">
                <a:solidFill>
                  <a:prstClr val="black"/>
                </a:solidFill>
              </a:endParaRPr>
            </a:p>
          </p:txBody>
        </p:sp>
        <p:sp>
          <p:nvSpPr>
            <p:cNvPr id="507" name="Rectangle 176"/>
            <p:cNvSpPr>
              <a:spLocks noChangeArrowheads="1"/>
            </p:cNvSpPr>
            <p:nvPr/>
          </p:nvSpPr>
          <p:spPr bwMode="auto">
            <a:xfrm>
              <a:off x="5161850" y="3976373"/>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-2.10 (-2.92, -1.28)</a:t>
              </a:r>
              <a:endParaRPr lang="en-US" altLang="en-US" sz="2400">
                <a:solidFill>
                  <a:prstClr val="black"/>
                </a:solidFill>
              </a:endParaRPr>
            </a:p>
          </p:txBody>
        </p:sp>
        <p:sp>
          <p:nvSpPr>
            <p:cNvPr id="508" name="Rectangle 177"/>
            <p:cNvSpPr>
              <a:spLocks noChangeArrowheads="1"/>
            </p:cNvSpPr>
            <p:nvPr/>
          </p:nvSpPr>
          <p:spPr bwMode="auto">
            <a:xfrm>
              <a:off x="5161850" y="4057379"/>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-1.00 (-2.16, 0.15)</a:t>
              </a:r>
              <a:endParaRPr lang="en-US" altLang="en-US" sz="2400">
                <a:solidFill>
                  <a:prstClr val="black"/>
                </a:solidFill>
              </a:endParaRPr>
            </a:p>
          </p:txBody>
        </p:sp>
        <p:sp>
          <p:nvSpPr>
            <p:cNvPr id="509" name="Rectangle 178"/>
            <p:cNvSpPr>
              <a:spLocks noChangeArrowheads="1"/>
            </p:cNvSpPr>
            <p:nvPr/>
          </p:nvSpPr>
          <p:spPr bwMode="auto">
            <a:xfrm>
              <a:off x="5161850" y="413838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0.00 (-1.65, 1.65)</a:t>
              </a:r>
              <a:endParaRPr lang="en-US" altLang="en-US" sz="2400">
                <a:solidFill>
                  <a:prstClr val="black"/>
                </a:solidFill>
              </a:endParaRPr>
            </a:p>
          </p:txBody>
        </p:sp>
        <p:sp>
          <p:nvSpPr>
            <p:cNvPr id="510" name="Rectangle 179"/>
            <p:cNvSpPr>
              <a:spLocks noChangeArrowheads="1"/>
            </p:cNvSpPr>
            <p:nvPr/>
          </p:nvSpPr>
          <p:spPr bwMode="auto">
            <a:xfrm>
              <a:off x="5161850" y="4219389"/>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-0.67 (-1.76, 0.42)</a:t>
              </a:r>
              <a:endParaRPr lang="en-US" altLang="en-US" sz="2400">
                <a:solidFill>
                  <a:prstClr val="black"/>
                </a:solidFill>
              </a:endParaRPr>
            </a:p>
          </p:txBody>
        </p:sp>
        <p:sp>
          <p:nvSpPr>
            <p:cNvPr id="511" name="Rectangle 180"/>
            <p:cNvSpPr>
              <a:spLocks noChangeArrowheads="1"/>
            </p:cNvSpPr>
            <p:nvPr/>
          </p:nvSpPr>
          <p:spPr bwMode="auto">
            <a:xfrm>
              <a:off x="5161850" y="4299329"/>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-0.01 (-3.22, 3.20)</a:t>
              </a:r>
              <a:endParaRPr lang="en-US" altLang="en-US" sz="2400">
                <a:solidFill>
                  <a:prstClr val="black"/>
                </a:solidFill>
              </a:endParaRPr>
            </a:p>
          </p:txBody>
        </p:sp>
        <p:sp>
          <p:nvSpPr>
            <p:cNvPr id="512" name="Rectangle 181"/>
            <p:cNvSpPr>
              <a:spLocks noChangeArrowheads="1"/>
            </p:cNvSpPr>
            <p:nvPr/>
          </p:nvSpPr>
          <p:spPr bwMode="auto">
            <a:xfrm>
              <a:off x="5161850" y="4380333"/>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0.20 (-0.76, 1.16)</a:t>
              </a:r>
              <a:endParaRPr lang="en-US" altLang="en-US" sz="2400">
                <a:solidFill>
                  <a:prstClr val="black"/>
                </a:solidFill>
              </a:endParaRPr>
            </a:p>
          </p:txBody>
        </p:sp>
        <p:sp>
          <p:nvSpPr>
            <p:cNvPr id="513" name="Rectangle 182"/>
            <p:cNvSpPr>
              <a:spLocks noChangeArrowheads="1"/>
            </p:cNvSpPr>
            <p:nvPr/>
          </p:nvSpPr>
          <p:spPr bwMode="auto">
            <a:xfrm>
              <a:off x="5161850" y="4460273"/>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-0.96 (-1.11, -0.80)</a:t>
              </a:r>
              <a:endParaRPr lang="en-US" altLang="en-US" sz="2400">
                <a:solidFill>
                  <a:prstClr val="black"/>
                </a:solidFill>
              </a:endParaRPr>
            </a:p>
          </p:txBody>
        </p:sp>
        <p:sp>
          <p:nvSpPr>
            <p:cNvPr id="514" name="Rectangle 183"/>
            <p:cNvSpPr>
              <a:spLocks noChangeArrowheads="1"/>
            </p:cNvSpPr>
            <p:nvPr/>
          </p:nvSpPr>
          <p:spPr bwMode="auto">
            <a:xfrm>
              <a:off x="5161850" y="4541277"/>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1.50 (-0.09, 3.10)</a:t>
              </a:r>
              <a:endParaRPr lang="en-US" altLang="en-US" sz="2400">
                <a:solidFill>
                  <a:prstClr val="black"/>
                </a:solidFill>
              </a:endParaRPr>
            </a:p>
          </p:txBody>
        </p:sp>
        <p:sp>
          <p:nvSpPr>
            <p:cNvPr id="515" name="Rectangle 184"/>
            <p:cNvSpPr>
              <a:spLocks noChangeArrowheads="1"/>
            </p:cNvSpPr>
            <p:nvPr/>
          </p:nvSpPr>
          <p:spPr bwMode="auto">
            <a:xfrm>
              <a:off x="5161850" y="462228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-0.96 (-2.34, 0.42)</a:t>
              </a:r>
              <a:endParaRPr lang="en-US" altLang="en-US" sz="2400">
                <a:solidFill>
                  <a:prstClr val="black"/>
                </a:solidFill>
              </a:endParaRPr>
            </a:p>
          </p:txBody>
        </p:sp>
        <p:sp>
          <p:nvSpPr>
            <p:cNvPr id="516" name="Rectangle 185"/>
            <p:cNvSpPr>
              <a:spLocks noChangeArrowheads="1"/>
            </p:cNvSpPr>
            <p:nvPr/>
          </p:nvSpPr>
          <p:spPr bwMode="auto">
            <a:xfrm>
              <a:off x="5161850" y="4703288"/>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-2.03 (-3.59, -0.46)</a:t>
              </a:r>
              <a:endParaRPr lang="en-US" altLang="en-US" sz="2400">
                <a:solidFill>
                  <a:prstClr val="black"/>
                </a:solidFill>
              </a:endParaRPr>
            </a:p>
          </p:txBody>
        </p:sp>
        <p:sp>
          <p:nvSpPr>
            <p:cNvPr id="517" name="Rectangle 186"/>
            <p:cNvSpPr>
              <a:spLocks noChangeArrowheads="1"/>
            </p:cNvSpPr>
            <p:nvPr/>
          </p:nvSpPr>
          <p:spPr bwMode="auto">
            <a:xfrm>
              <a:off x="5161850" y="4783227"/>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-0.98 (-1.74, -0.23)</a:t>
              </a:r>
              <a:endParaRPr lang="en-US" altLang="en-US" sz="2400">
                <a:solidFill>
                  <a:prstClr val="black"/>
                </a:solidFill>
              </a:endParaRPr>
            </a:p>
          </p:txBody>
        </p:sp>
        <p:sp>
          <p:nvSpPr>
            <p:cNvPr id="518" name="Rectangle 187"/>
            <p:cNvSpPr>
              <a:spLocks noChangeArrowheads="1"/>
            </p:cNvSpPr>
            <p:nvPr/>
          </p:nvSpPr>
          <p:spPr bwMode="auto">
            <a:xfrm>
              <a:off x="5161850" y="486423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-1.24 (-2.98, 0.50)</a:t>
              </a:r>
              <a:endParaRPr lang="en-US" altLang="en-US" sz="2400">
                <a:solidFill>
                  <a:prstClr val="black"/>
                </a:solidFill>
              </a:endParaRPr>
            </a:p>
          </p:txBody>
        </p:sp>
        <p:sp>
          <p:nvSpPr>
            <p:cNvPr id="519" name="Rectangle 188"/>
            <p:cNvSpPr>
              <a:spLocks noChangeArrowheads="1"/>
            </p:cNvSpPr>
            <p:nvPr/>
          </p:nvSpPr>
          <p:spPr bwMode="auto">
            <a:xfrm>
              <a:off x="5161850" y="1960839"/>
              <a:ext cx="47095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MD (95% CI)</a:t>
              </a:r>
              <a:endParaRPr lang="en-US" altLang="en-US" sz="2400">
                <a:solidFill>
                  <a:prstClr val="black"/>
                </a:solidFill>
              </a:endParaRPr>
            </a:p>
          </p:txBody>
        </p:sp>
        <p:sp>
          <p:nvSpPr>
            <p:cNvPr id="520" name="Rectangle 189"/>
            <p:cNvSpPr>
              <a:spLocks noChangeArrowheads="1"/>
            </p:cNvSpPr>
            <p:nvPr/>
          </p:nvSpPr>
          <p:spPr bwMode="auto">
            <a:xfrm>
              <a:off x="5161850" y="2121784"/>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-6.00 (-9.95, -2.05)</a:t>
              </a:r>
              <a:endParaRPr lang="en-US" altLang="en-US" sz="2400">
                <a:solidFill>
                  <a:prstClr val="black"/>
                </a:solidFill>
              </a:endParaRPr>
            </a:p>
          </p:txBody>
        </p:sp>
        <p:sp>
          <p:nvSpPr>
            <p:cNvPr id="521" name="Rectangle 190"/>
            <p:cNvSpPr>
              <a:spLocks noChangeArrowheads="1"/>
            </p:cNvSpPr>
            <p:nvPr/>
          </p:nvSpPr>
          <p:spPr bwMode="auto">
            <a:xfrm>
              <a:off x="5161850" y="220172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rPr>
                <a:t>-0.60 (-1.46, 0.26)</a:t>
              </a:r>
              <a:endParaRPr lang="en-US" altLang="en-US" sz="2400" dirty="0">
                <a:solidFill>
                  <a:prstClr val="black"/>
                </a:solidFill>
              </a:endParaRPr>
            </a:p>
          </p:txBody>
        </p:sp>
        <p:sp>
          <p:nvSpPr>
            <p:cNvPr id="522" name="Rectangle 191"/>
            <p:cNvSpPr>
              <a:spLocks noChangeArrowheads="1"/>
            </p:cNvSpPr>
            <p:nvPr/>
          </p:nvSpPr>
          <p:spPr bwMode="auto">
            <a:xfrm>
              <a:off x="5161850" y="2283793"/>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-0.20 (-0.43, 0.03)</a:t>
              </a:r>
              <a:endParaRPr lang="en-US" altLang="en-US" sz="2400">
                <a:solidFill>
                  <a:prstClr val="black"/>
                </a:solidFill>
              </a:endParaRPr>
            </a:p>
          </p:txBody>
        </p:sp>
        <p:sp>
          <p:nvSpPr>
            <p:cNvPr id="523" name="Rectangle 192"/>
            <p:cNvSpPr>
              <a:spLocks noChangeArrowheads="1"/>
            </p:cNvSpPr>
            <p:nvPr/>
          </p:nvSpPr>
          <p:spPr bwMode="auto">
            <a:xfrm>
              <a:off x="5161850" y="2363733"/>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0.00 (-1.19, 1.19)</a:t>
              </a:r>
              <a:endParaRPr lang="en-US" altLang="en-US" sz="2400">
                <a:solidFill>
                  <a:prstClr val="black"/>
                </a:solidFill>
              </a:endParaRPr>
            </a:p>
          </p:txBody>
        </p:sp>
        <p:sp>
          <p:nvSpPr>
            <p:cNvPr id="524" name="Rectangle 193"/>
            <p:cNvSpPr>
              <a:spLocks noChangeArrowheads="1"/>
            </p:cNvSpPr>
            <p:nvPr/>
          </p:nvSpPr>
          <p:spPr bwMode="auto">
            <a:xfrm>
              <a:off x="5161850" y="2444738"/>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-1.82 (-3.38, -0.26)</a:t>
              </a:r>
              <a:endParaRPr lang="en-US" altLang="en-US" sz="2400">
                <a:solidFill>
                  <a:prstClr val="black"/>
                </a:solidFill>
              </a:endParaRPr>
            </a:p>
          </p:txBody>
        </p:sp>
        <p:sp>
          <p:nvSpPr>
            <p:cNvPr id="525" name="Rectangle 194"/>
            <p:cNvSpPr>
              <a:spLocks noChangeArrowheads="1"/>
            </p:cNvSpPr>
            <p:nvPr/>
          </p:nvSpPr>
          <p:spPr bwMode="auto">
            <a:xfrm>
              <a:off x="5161850" y="2524677"/>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0.12 (-0.65, 0.88)</a:t>
              </a:r>
              <a:endParaRPr lang="en-US" altLang="en-US" sz="2400">
                <a:solidFill>
                  <a:prstClr val="black"/>
                </a:solidFill>
              </a:endParaRPr>
            </a:p>
          </p:txBody>
        </p:sp>
        <p:sp>
          <p:nvSpPr>
            <p:cNvPr id="526" name="Rectangle 195"/>
            <p:cNvSpPr>
              <a:spLocks noChangeArrowheads="1"/>
            </p:cNvSpPr>
            <p:nvPr/>
          </p:nvSpPr>
          <p:spPr bwMode="auto">
            <a:xfrm>
              <a:off x="5161850" y="260568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-1.99 (-5.41, 1.43)</a:t>
              </a:r>
              <a:endParaRPr lang="en-US" altLang="en-US" sz="2400">
                <a:solidFill>
                  <a:prstClr val="black"/>
                </a:solidFill>
              </a:endParaRPr>
            </a:p>
          </p:txBody>
        </p:sp>
        <p:sp>
          <p:nvSpPr>
            <p:cNvPr id="527" name="Rectangle 196"/>
            <p:cNvSpPr>
              <a:spLocks noChangeArrowheads="1"/>
            </p:cNvSpPr>
            <p:nvPr/>
          </p:nvSpPr>
          <p:spPr bwMode="auto">
            <a:xfrm>
              <a:off x="5161850" y="268562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-0.30 (-1.48, 0.88)</a:t>
              </a:r>
              <a:endParaRPr lang="en-US" altLang="en-US" sz="2400">
                <a:solidFill>
                  <a:prstClr val="black"/>
                </a:solidFill>
              </a:endParaRPr>
            </a:p>
          </p:txBody>
        </p:sp>
        <p:sp>
          <p:nvSpPr>
            <p:cNvPr id="528" name="Rectangle 197"/>
            <p:cNvSpPr>
              <a:spLocks noChangeArrowheads="1"/>
            </p:cNvSpPr>
            <p:nvPr/>
          </p:nvSpPr>
          <p:spPr bwMode="auto">
            <a:xfrm>
              <a:off x="5161850" y="2767693"/>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1.80 (-0.86, 4.46)</a:t>
              </a:r>
              <a:endParaRPr lang="en-US" altLang="en-US" sz="2400">
                <a:solidFill>
                  <a:prstClr val="black"/>
                </a:solidFill>
              </a:endParaRPr>
            </a:p>
          </p:txBody>
        </p:sp>
        <p:sp>
          <p:nvSpPr>
            <p:cNvPr id="529" name="Rectangle 198"/>
            <p:cNvSpPr>
              <a:spLocks noChangeArrowheads="1"/>
            </p:cNvSpPr>
            <p:nvPr/>
          </p:nvSpPr>
          <p:spPr bwMode="auto">
            <a:xfrm>
              <a:off x="5161850" y="2847631"/>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-0.80 (-3.04, 1.44)</a:t>
              </a:r>
              <a:endParaRPr lang="en-US" altLang="en-US" sz="2400">
                <a:solidFill>
                  <a:prstClr val="black"/>
                </a:solidFill>
              </a:endParaRPr>
            </a:p>
          </p:txBody>
        </p:sp>
        <p:sp>
          <p:nvSpPr>
            <p:cNvPr id="530" name="Rectangle 199"/>
            <p:cNvSpPr>
              <a:spLocks noChangeArrowheads="1"/>
            </p:cNvSpPr>
            <p:nvPr/>
          </p:nvSpPr>
          <p:spPr bwMode="auto">
            <a:xfrm>
              <a:off x="5161850" y="2928637"/>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-0.81 (-2.69, 1.07)</a:t>
              </a:r>
              <a:endParaRPr lang="en-US" altLang="en-US" sz="2400">
                <a:solidFill>
                  <a:prstClr val="black"/>
                </a:solidFill>
              </a:endParaRPr>
            </a:p>
          </p:txBody>
        </p:sp>
        <p:sp>
          <p:nvSpPr>
            <p:cNvPr id="531" name="Rectangle 200"/>
            <p:cNvSpPr>
              <a:spLocks noChangeArrowheads="1"/>
            </p:cNvSpPr>
            <p:nvPr/>
          </p:nvSpPr>
          <p:spPr bwMode="auto">
            <a:xfrm>
              <a:off x="5161850" y="3008576"/>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-0.08 (-1.18, 1.03)</a:t>
              </a:r>
              <a:endParaRPr lang="en-US" altLang="en-US" sz="2400">
                <a:solidFill>
                  <a:prstClr val="black"/>
                </a:solidFill>
              </a:endParaRPr>
            </a:p>
          </p:txBody>
        </p:sp>
        <p:sp>
          <p:nvSpPr>
            <p:cNvPr id="532" name="Rectangle 201"/>
            <p:cNvSpPr>
              <a:spLocks noChangeArrowheads="1"/>
            </p:cNvSpPr>
            <p:nvPr/>
          </p:nvSpPr>
          <p:spPr bwMode="auto">
            <a:xfrm>
              <a:off x="5161850" y="3089581"/>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0.30 (-0.87, 1.47)</a:t>
              </a:r>
              <a:endParaRPr lang="en-US" altLang="en-US" sz="2400">
                <a:solidFill>
                  <a:prstClr val="black"/>
                </a:solidFill>
              </a:endParaRPr>
            </a:p>
          </p:txBody>
        </p:sp>
        <p:sp>
          <p:nvSpPr>
            <p:cNvPr id="533" name="Rectangle 202"/>
            <p:cNvSpPr>
              <a:spLocks noChangeArrowheads="1"/>
            </p:cNvSpPr>
            <p:nvPr/>
          </p:nvSpPr>
          <p:spPr bwMode="auto">
            <a:xfrm>
              <a:off x="5161850" y="3169520"/>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-3.95 (-7.57, -0.33)</a:t>
              </a:r>
              <a:endParaRPr lang="en-US" altLang="en-US" sz="2400">
                <a:solidFill>
                  <a:prstClr val="black"/>
                </a:solidFill>
              </a:endParaRPr>
            </a:p>
          </p:txBody>
        </p:sp>
        <p:sp>
          <p:nvSpPr>
            <p:cNvPr id="534" name="Rectangle 203"/>
            <p:cNvSpPr>
              <a:spLocks noChangeArrowheads="1"/>
            </p:cNvSpPr>
            <p:nvPr/>
          </p:nvSpPr>
          <p:spPr bwMode="auto">
            <a:xfrm>
              <a:off x="5161850" y="3251591"/>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-0.09 (-1.02, 0.84)</a:t>
              </a:r>
              <a:endParaRPr lang="en-US" altLang="en-US" sz="2400">
                <a:solidFill>
                  <a:prstClr val="black"/>
                </a:solidFill>
              </a:endParaRPr>
            </a:p>
          </p:txBody>
        </p:sp>
        <p:sp>
          <p:nvSpPr>
            <p:cNvPr id="535" name="Rectangle 204"/>
            <p:cNvSpPr>
              <a:spLocks noChangeArrowheads="1"/>
            </p:cNvSpPr>
            <p:nvPr/>
          </p:nvSpPr>
          <p:spPr bwMode="auto">
            <a:xfrm>
              <a:off x="5161850" y="3331531"/>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-3.00 (-4.99, -1.01)</a:t>
              </a:r>
              <a:endParaRPr lang="en-US" altLang="en-US" sz="2400">
                <a:solidFill>
                  <a:prstClr val="black"/>
                </a:solidFill>
              </a:endParaRPr>
            </a:p>
          </p:txBody>
        </p:sp>
        <p:sp>
          <p:nvSpPr>
            <p:cNvPr id="536" name="Rectangle 206"/>
            <p:cNvSpPr>
              <a:spLocks noChangeArrowheads="1"/>
            </p:cNvSpPr>
            <p:nvPr/>
          </p:nvSpPr>
          <p:spPr bwMode="auto">
            <a:xfrm>
              <a:off x="5161849" y="341253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0.92 (-0.12, 1.96)</a:t>
              </a:r>
              <a:endParaRPr lang="en-US" altLang="en-US" sz="2400">
                <a:solidFill>
                  <a:prstClr val="black"/>
                </a:solidFill>
              </a:endParaRPr>
            </a:p>
          </p:txBody>
        </p:sp>
        <p:sp>
          <p:nvSpPr>
            <p:cNvPr id="537" name="Rectangle 207"/>
            <p:cNvSpPr>
              <a:spLocks noChangeArrowheads="1"/>
            </p:cNvSpPr>
            <p:nvPr/>
          </p:nvSpPr>
          <p:spPr bwMode="auto">
            <a:xfrm>
              <a:off x="5161849" y="349247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0.00 (-0.78, 0.78)</a:t>
              </a:r>
              <a:endParaRPr lang="en-US" altLang="en-US" sz="2400">
                <a:solidFill>
                  <a:prstClr val="black"/>
                </a:solidFill>
              </a:endParaRPr>
            </a:p>
          </p:txBody>
        </p:sp>
        <p:sp>
          <p:nvSpPr>
            <p:cNvPr id="538" name="Rectangle 208"/>
            <p:cNvSpPr>
              <a:spLocks noChangeArrowheads="1"/>
            </p:cNvSpPr>
            <p:nvPr/>
          </p:nvSpPr>
          <p:spPr bwMode="auto">
            <a:xfrm>
              <a:off x="5161849" y="3573480"/>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-1.00 (-1.80, -0.20)</a:t>
              </a:r>
              <a:endParaRPr lang="en-US" altLang="en-US" sz="2400">
                <a:solidFill>
                  <a:prstClr val="black"/>
                </a:solidFill>
              </a:endParaRPr>
            </a:p>
          </p:txBody>
        </p:sp>
        <p:sp>
          <p:nvSpPr>
            <p:cNvPr id="539" name="Rectangle 209"/>
            <p:cNvSpPr>
              <a:spLocks noChangeArrowheads="1"/>
            </p:cNvSpPr>
            <p:nvPr/>
          </p:nvSpPr>
          <p:spPr bwMode="auto">
            <a:xfrm>
              <a:off x="5161849" y="3653420"/>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0.46 (-0.22, 1.13)</a:t>
              </a:r>
              <a:endParaRPr lang="en-US" altLang="en-US" sz="2400">
                <a:solidFill>
                  <a:prstClr val="black"/>
                </a:solidFill>
              </a:endParaRPr>
            </a:p>
          </p:txBody>
        </p:sp>
        <p:sp>
          <p:nvSpPr>
            <p:cNvPr id="540" name="Rectangle 210"/>
            <p:cNvSpPr>
              <a:spLocks noChangeArrowheads="1"/>
            </p:cNvSpPr>
            <p:nvPr/>
          </p:nvSpPr>
          <p:spPr bwMode="auto">
            <a:xfrm>
              <a:off x="5161849" y="3735491"/>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0.20 (-0.72, 1.12)</a:t>
              </a:r>
              <a:endParaRPr lang="en-US" altLang="en-US" sz="2400">
                <a:solidFill>
                  <a:prstClr val="black"/>
                </a:solidFill>
              </a:endParaRPr>
            </a:p>
          </p:txBody>
        </p:sp>
        <p:sp>
          <p:nvSpPr>
            <p:cNvPr id="541" name="Rectangle 211"/>
            <p:cNvSpPr>
              <a:spLocks noChangeArrowheads="1"/>
            </p:cNvSpPr>
            <p:nvPr/>
          </p:nvSpPr>
          <p:spPr bwMode="auto">
            <a:xfrm>
              <a:off x="5161849" y="3815429"/>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-6.20 (-9.42, -2.98)</a:t>
              </a:r>
              <a:endParaRPr lang="en-US" altLang="en-US" sz="2400">
                <a:solidFill>
                  <a:prstClr val="black"/>
                </a:solidFill>
              </a:endParaRPr>
            </a:p>
          </p:txBody>
        </p:sp>
        <p:sp>
          <p:nvSpPr>
            <p:cNvPr id="542" name="Rectangle 212"/>
            <p:cNvSpPr>
              <a:spLocks noChangeArrowheads="1"/>
            </p:cNvSpPr>
            <p:nvPr/>
          </p:nvSpPr>
          <p:spPr bwMode="auto">
            <a:xfrm>
              <a:off x="5161849" y="389643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0.05 (-0.83, 0.93)</a:t>
              </a:r>
              <a:endParaRPr lang="en-US" altLang="en-US" sz="2400">
                <a:solidFill>
                  <a:prstClr val="black"/>
                </a:solidFill>
              </a:endParaRPr>
            </a:p>
          </p:txBody>
        </p:sp>
        <p:sp>
          <p:nvSpPr>
            <p:cNvPr id="543" name="Rectangle 213"/>
            <p:cNvSpPr>
              <a:spLocks noChangeArrowheads="1"/>
            </p:cNvSpPr>
            <p:nvPr/>
          </p:nvSpPr>
          <p:spPr bwMode="auto">
            <a:xfrm>
              <a:off x="5161849" y="3976374"/>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-2.10 (-2.92, -1.28)</a:t>
              </a:r>
              <a:endParaRPr lang="en-US" altLang="en-US" sz="2400">
                <a:solidFill>
                  <a:prstClr val="black"/>
                </a:solidFill>
              </a:endParaRPr>
            </a:p>
          </p:txBody>
        </p:sp>
        <p:sp>
          <p:nvSpPr>
            <p:cNvPr id="544" name="Rectangle 214"/>
            <p:cNvSpPr>
              <a:spLocks noChangeArrowheads="1"/>
            </p:cNvSpPr>
            <p:nvPr/>
          </p:nvSpPr>
          <p:spPr bwMode="auto">
            <a:xfrm>
              <a:off x="5161849" y="4057379"/>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-1.00 (-2.16, 0.15)</a:t>
              </a:r>
              <a:endParaRPr lang="en-US" altLang="en-US" sz="2400">
                <a:solidFill>
                  <a:prstClr val="black"/>
                </a:solidFill>
              </a:endParaRPr>
            </a:p>
          </p:txBody>
        </p:sp>
        <p:sp>
          <p:nvSpPr>
            <p:cNvPr id="545" name="Rectangle 215"/>
            <p:cNvSpPr>
              <a:spLocks noChangeArrowheads="1"/>
            </p:cNvSpPr>
            <p:nvPr/>
          </p:nvSpPr>
          <p:spPr bwMode="auto">
            <a:xfrm>
              <a:off x="5161849" y="4138385"/>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0.00 (-1.65, 1.65)</a:t>
              </a:r>
              <a:endParaRPr lang="en-US" altLang="en-US" sz="2400">
                <a:solidFill>
                  <a:prstClr val="black"/>
                </a:solidFill>
              </a:endParaRPr>
            </a:p>
          </p:txBody>
        </p:sp>
        <p:sp>
          <p:nvSpPr>
            <p:cNvPr id="546" name="Rectangle 216"/>
            <p:cNvSpPr>
              <a:spLocks noChangeArrowheads="1"/>
            </p:cNvSpPr>
            <p:nvPr/>
          </p:nvSpPr>
          <p:spPr bwMode="auto">
            <a:xfrm>
              <a:off x="5161849" y="4219389"/>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-0.67 (-1.76, 0.42)</a:t>
              </a:r>
              <a:endParaRPr lang="en-US" altLang="en-US" sz="2400">
                <a:solidFill>
                  <a:prstClr val="black"/>
                </a:solidFill>
              </a:endParaRPr>
            </a:p>
          </p:txBody>
        </p:sp>
        <p:sp>
          <p:nvSpPr>
            <p:cNvPr id="547" name="Rectangle 217"/>
            <p:cNvSpPr>
              <a:spLocks noChangeArrowheads="1"/>
            </p:cNvSpPr>
            <p:nvPr/>
          </p:nvSpPr>
          <p:spPr bwMode="auto">
            <a:xfrm>
              <a:off x="5161849" y="4299329"/>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-0.01 (-3.22, 3.20)</a:t>
              </a:r>
              <a:endParaRPr lang="en-US" altLang="en-US" sz="2400">
                <a:solidFill>
                  <a:prstClr val="black"/>
                </a:solidFill>
              </a:endParaRPr>
            </a:p>
          </p:txBody>
        </p:sp>
        <p:sp>
          <p:nvSpPr>
            <p:cNvPr id="548" name="Rectangle 218"/>
            <p:cNvSpPr>
              <a:spLocks noChangeArrowheads="1"/>
            </p:cNvSpPr>
            <p:nvPr/>
          </p:nvSpPr>
          <p:spPr bwMode="auto">
            <a:xfrm>
              <a:off x="5161849" y="4380333"/>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0.20 (-0.76, 1.16)</a:t>
              </a:r>
              <a:endParaRPr lang="en-US" altLang="en-US" sz="2400">
                <a:solidFill>
                  <a:prstClr val="black"/>
                </a:solidFill>
              </a:endParaRPr>
            </a:p>
          </p:txBody>
        </p:sp>
        <p:sp>
          <p:nvSpPr>
            <p:cNvPr id="549" name="Rectangle 219"/>
            <p:cNvSpPr>
              <a:spLocks noChangeArrowheads="1"/>
            </p:cNvSpPr>
            <p:nvPr/>
          </p:nvSpPr>
          <p:spPr bwMode="auto">
            <a:xfrm>
              <a:off x="5161849" y="4460273"/>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-0.96 (-1.11, -0.80)</a:t>
              </a:r>
              <a:endParaRPr lang="en-US" altLang="en-US" sz="2400">
                <a:solidFill>
                  <a:prstClr val="black"/>
                </a:solidFill>
              </a:endParaRPr>
            </a:p>
          </p:txBody>
        </p:sp>
        <p:sp>
          <p:nvSpPr>
            <p:cNvPr id="550" name="Rectangle 220"/>
            <p:cNvSpPr>
              <a:spLocks noChangeArrowheads="1"/>
            </p:cNvSpPr>
            <p:nvPr/>
          </p:nvSpPr>
          <p:spPr bwMode="auto">
            <a:xfrm>
              <a:off x="5161849" y="4541279"/>
              <a:ext cx="62080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1.50 (-0.09, 3.10)</a:t>
              </a:r>
              <a:endParaRPr lang="en-US" altLang="en-US" sz="2400">
                <a:solidFill>
                  <a:prstClr val="black"/>
                </a:solidFill>
              </a:endParaRPr>
            </a:p>
          </p:txBody>
        </p:sp>
        <p:sp>
          <p:nvSpPr>
            <p:cNvPr id="551" name="Rectangle 221"/>
            <p:cNvSpPr>
              <a:spLocks noChangeArrowheads="1"/>
            </p:cNvSpPr>
            <p:nvPr/>
          </p:nvSpPr>
          <p:spPr bwMode="auto">
            <a:xfrm>
              <a:off x="5161849" y="4622283"/>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-0.96 (-2.34, 0.42)</a:t>
              </a:r>
              <a:endParaRPr lang="en-US" altLang="en-US" sz="2400">
                <a:solidFill>
                  <a:prstClr val="black"/>
                </a:solidFill>
              </a:endParaRPr>
            </a:p>
          </p:txBody>
        </p:sp>
        <p:sp>
          <p:nvSpPr>
            <p:cNvPr id="552" name="Rectangle 222"/>
            <p:cNvSpPr>
              <a:spLocks noChangeArrowheads="1"/>
            </p:cNvSpPr>
            <p:nvPr/>
          </p:nvSpPr>
          <p:spPr bwMode="auto">
            <a:xfrm>
              <a:off x="5161849" y="4703288"/>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-2.03 (-3.59, -0.46)</a:t>
              </a:r>
              <a:endParaRPr lang="en-US" altLang="en-US" sz="2400">
                <a:solidFill>
                  <a:prstClr val="black"/>
                </a:solidFill>
              </a:endParaRPr>
            </a:p>
          </p:txBody>
        </p:sp>
        <p:sp>
          <p:nvSpPr>
            <p:cNvPr id="553" name="Rectangle 223"/>
            <p:cNvSpPr>
              <a:spLocks noChangeArrowheads="1"/>
            </p:cNvSpPr>
            <p:nvPr/>
          </p:nvSpPr>
          <p:spPr bwMode="auto">
            <a:xfrm>
              <a:off x="5161849" y="4783227"/>
              <a:ext cx="675851"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-0.98 (-1.74, -0.23)</a:t>
              </a:r>
              <a:endParaRPr lang="en-US" altLang="en-US" sz="2400">
                <a:solidFill>
                  <a:prstClr val="black"/>
                </a:solidFill>
              </a:endParaRPr>
            </a:p>
          </p:txBody>
        </p:sp>
        <p:sp>
          <p:nvSpPr>
            <p:cNvPr id="554" name="Rectangle 224"/>
            <p:cNvSpPr>
              <a:spLocks noChangeArrowheads="1"/>
            </p:cNvSpPr>
            <p:nvPr/>
          </p:nvSpPr>
          <p:spPr bwMode="auto">
            <a:xfrm>
              <a:off x="5161849" y="4864232"/>
              <a:ext cx="648328"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-1.24 (-2.98, 0.50)</a:t>
              </a:r>
              <a:endParaRPr lang="en-US" altLang="en-US" sz="2400">
                <a:solidFill>
                  <a:prstClr val="black"/>
                </a:solidFill>
              </a:endParaRPr>
            </a:p>
          </p:txBody>
        </p:sp>
        <p:sp>
          <p:nvSpPr>
            <p:cNvPr id="555" name="Rectangle 225"/>
            <p:cNvSpPr>
              <a:spLocks noChangeArrowheads="1"/>
            </p:cNvSpPr>
            <p:nvPr/>
          </p:nvSpPr>
          <p:spPr bwMode="auto">
            <a:xfrm>
              <a:off x="5161849" y="1960839"/>
              <a:ext cx="47095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MD (95% CI)</a:t>
              </a:r>
              <a:endParaRPr lang="en-US" altLang="en-US" sz="2400">
                <a:solidFill>
                  <a:prstClr val="black"/>
                </a:solidFill>
              </a:endParaRPr>
            </a:p>
          </p:txBody>
        </p:sp>
        <p:sp>
          <p:nvSpPr>
            <p:cNvPr id="556" name="Freeform 226"/>
            <p:cNvSpPr>
              <a:spLocks/>
            </p:cNvSpPr>
            <p:nvPr/>
          </p:nvSpPr>
          <p:spPr bwMode="auto">
            <a:xfrm>
              <a:off x="3623482" y="2140969"/>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57" name="Freeform 227"/>
            <p:cNvSpPr>
              <a:spLocks/>
            </p:cNvSpPr>
            <p:nvPr/>
          </p:nvSpPr>
          <p:spPr bwMode="auto">
            <a:xfrm>
              <a:off x="4121189" y="2221975"/>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58" name="Freeform 228"/>
            <p:cNvSpPr>
              <a:spLocks/>
            </p:cNvSpPr>
            <p:nvPr/>
          </p:nvSpPr>
          <p:spPr bwMode="auto">
            <a:xfrm>
              <a:off x="4158895" y="2302979"/>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59" name="Freeform 229"/>
            <p:cNvSpPr>
              <a:spLocks/>
            </p:cNvSpPr>
            <p:nvPr/>
          </p:nvSpPr>
          <p:spPr bwMode="auto">
            <a:xfrm>
              <a:off x="4177208" y="2383984"/>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0" name="Freeform 230"/>
            <p:cNvSpPr>
              <a:spLocks/>
            </p:cNvSpPr>
            <p:nvPr/>
          </p:nvSpPr>
          <p:spPr bwMode="auto">
            <a:xfrm>
              <a:off x="4009152" y="2463923"/>
              <a:ext cx="26933" cy="25580"/>
            </a:xfrm>
            <a:custGeom>
              <a:avLst/>
              <a:gdLst>
                <a:gd name="T0" fmla="*/ 12 w 25"/>
                <a:gd name="T1" fmla="*/ 0 h 24"/>
                <a:gd name="T2" fmla="*/ 0 w 25"/>
                <a:gd name="T3" fmla="*/ 12 h 24"/>
                <a:gd name="T4" fmla="*/ 12 w 25"/>
                <a:gd name="T5" fmla="*/ 24 h 24"/>
                <a:gd name="T6" fmla="*/ 25 w 25"/>
                <a:gd name="T7" fmla="*/ 12 h 24"/>
                <a:gd name="T8" fmla="*/ 12 w 25"/>
                <a:gd name="T9" fmla="*/ 0 h 24"/>
              </a:gdLst>
              <a:ahLst/>
              <a:cxnLst>
                <a:cxn ang="0">
                  <a:pos x="T0" y="T1"/>
                </a:cxn>
                <a:cxn ang="0">
                  <a:pos x="T2" y="T3"/>
                </a:cxn>
                <a:cxn ang="0">
                  <a:pos x="T4" y="T5"/>
                </a:cxn>
                <a:cxn ang="0">
                  <a:pos x="T6" y="T7"/>
                </a:cxn>
                <a:cxn ang="0">
                  <a:pos x="T8" y="T9"/>
                </a:cxn>
              </a:cxnLst>
              <a:rect l="0" t="0" r="r" b="b"/>
              <a:pathLst>
                <a:path w="25" h="24">
                  <a:moveTo>
                    <a:pt x="12" y="0"/>
                  </a:moveTo>
                  <a:lnTo>
                    <a:pt x="0" y="12"/>
                  </a:lnTo>
                  <a:lnTo>
                    <a:pt x="12" y="24"/>
                  </a:lnTo>
                  <a:lnTo>
                    <a:pt x="25"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1" name="Freeform 231"/>
            <p:cNvSpPr>
              <a:spLocks/>
            </p:cNvSpPr>
            <p:nvPr/>
          </p:nvSpPr>
          <p:spPr bwMode="auto">
            <a:xfrm>
              <a:off x="4187981" y="2544928"/>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2" name="Freeform 232"/>
            <p:cNvSpPr>
              <a:spLocks/>
            </p:cNvSpPr>
            <p:nvPr/>
          </p:nvSpPr>
          <p:spPr bwMode="auto">
            <a:xfrm>
              <a:off x="3992992" y="2624868"/>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3" name="Freeform 233"/>
            <p:cNvSpPr>
              <a:spLocks/>
            </p:cNvSpPr>
            <p:nvPr/>
          </p:nvSpPr>
          <p:spPr bwMode="auto">
            <a:xfrm>
              <a:off x="4150276" y="2705873"/>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4" name="Freeform 234"/>
            <p:cNvSpPr>
              <a:spLocks/>
            </p:cNvSpPr>
            <p:nvPr/>
          </p:nvSpPr>
          <p:spPr bwMode="auto">
            <a:xfrm>
              <a:off x="4343110" y="2786878"/>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5" name="Freeform 235"/>
            <p:cNvSpPr>
              <a:spLocks/>
            </p:cNvSpPr>
            <p:nvPr/>
          </p:nvSpPr>
          <p:spPr bwMode="auto">
            <a:xfrm>
              <a:off x="4103953" y="2867883"/>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6" name="Freeform 236"/>
            <p:cNvSpPr>
              <a:spLocks/>
            </p:cNvSpPr>
            <p:nvPr/>
          </p:nvSpPr>
          <p:spPr bwMode="auto">
            <a:xfrm>
              <a:off x="4102876" y="2947822"/>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7" name="Freeform 237"/>
            <p:cNvSpPr>
              <a:spLocks/>
            </p:cNvSpPr>
            <p:nvPr/>
          </p:nvSpPr>
          <p:spPr bwMode="auto">
            <a:xfrm>
              <a:off x="4169668" y="3028827"/>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8" name="Freeform 238"/>
            <p:cNvSpPr>
              <a:spLocks/>
            </p:cNvSpPr>
            <p:nvPr/>
          </p:nvSpPr>
          <p:spPr bwMode="auto">
            <a:xfrm>
              <a:off x="4205218" y="3108766"/>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69" name="Freeform 239"/>
            <p:cNvSpPr>
              <a:spLocks/>
            </p:cNvSpPr>
            <p:nvPr/>
          </p:nvSpPr>
          <p:spPr bwMode="auto">
            <a:xfrm>
              <a:off x="3813085" y="3190837"/>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0" name="Freeform 240"/>
            <p:cNvSpPr>
              <a:spLocks/>
            </p:cNvSpPr>
            <p:nvPr/>
          </p:nvSpPr>
          <p:spPr bwMode="auto">
            <a:xfrm>
              <a:off x="4168590" y="3270777"/>
              <a:ext cx="25855" cy="26647"/>
            </a:xfrm>
            <a:custGeom>
              <a:avLst/>
              <a:gdLst>
                <a:gd name="T0" fmla="*/ 12 w 24"/>
                <a:gd name="T1" fmla="*/ 0 h 25"/>
                <a:gd name="T2" fmla="*/ 0 w 24"/>
                <a:gd name="T3" fmla="*/ 12 h 25"/>
                <a:gd name="T4" fmla="*/ 12 w 24"/>
                <a:gd name="T5" fmla="*/ 25 h 25"/>
                <a:gd name="T6" fmla="*/ 24 w 24"/>
                <a:gd name="T7" fmla="*/ 12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lnTo>
                    <a:pt x="0" y="12"/>
                  </a:lnTo>
                  <a:lnTo>
                    <a:pt x="12" y="25"/>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1" name="Freeform 241"/>
            <p:cNvSpPr>
              <a:spLocks/>
            </p:cNvSpPr>
            <p:nvPr/>
          </p:nvSpPr>
          <p:spPr bwMode="auto">
            <a:xfrm>
              <a:off x="3900346" y="3351782"/>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2" name="Freeform 242"/>
            <p:cNvSpPr>
              <a:spLocks/>
            </p:cNvSpPr>
            <p:nvPr/>
          </p:nvSpPr>
          <p:spPr bwMode="auto">
            <a:xfrm>
              <a:off x="4262314" y="3431721"/>
              <a:ext cx="25855" cy="26647"/>
            </a:xfrm>
            <a:custGeom>
              <a:avLst/>
              <a:gdLst>
                <a:gd name="T0" fmla="*/ 12 w 24"/>
                <a:gd name="T1" fmla="*/ 0 h 25"/>
                <a:gd name="T2" fmla="*/ 0 w 24"/>
                <a:gd name="T3" fmla="*/ 12 h 25"/>
                <a:gd name="T4" fmla="*/ 12 w 24"/>
                <a:gd name="T5" fmla="*/ 25 h 25"/>
                <a:gd name="T6" fmla="*/ 24 w 24"/>
                <a:gd name="T7" fmla="*/ 12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lnTo>
                    <a:pt x="0" y="12"/>
                  </a:lnTo>
                  <a:lnTo>
                    <a:pt x="12" y="25"/>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3" name="Freeform 243"/>
            <p:cNvSpPr>
              <a:spLocks/>
            </p:cNvSpPr>
            <p:nvPr/>
          </p:nvSpPr>
          <p:spPr bwMode="auto">
            <a:xfrm>
              <a:off x="4177208" y="3512726"/>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4" name="Freeform 244"/>
            <p:cNvSpPr>
              <a:spLocks/>
            </p:cNvSpPr>
            <p:nvPr/>
          </p:nvSpPr>
          <p:spPr bwMode="auto">
            <a:xfrm>
              <a:off x="4084561" y="3592666"/>
              <a:ext cx="26933" cy="25580"/>
            </a:xfrm>
            <a:custGeom>
              <a:avLst/>
              <a:gdLst>
                <a:gd name="T0" fmla="*/ 12 w 25"/>
                <a:gd name="T1" fmla="*/ 0 h 24"/>
                <a:gd name="T2" fmla="*/ 0 w 25"/>
                <a:gd name="T3" fmla="*/ 12 h 24"/>
                <a:gd name="T4" fmla="*/ 12 w 25"/>
                <a:gd name="T5" fmla="*/ 24 h 24"/>
                <a:gd name="T6" fmla="*/ 25 w 25"/>
                <a:gd name="T7" fmla="*/ 12 h 24"/>
                <a:gd name="T8" fmla="*/ 12 w 25"/>
                <a:gd name="T9" fmla="*/ 0 h 24"/>
              </a:gdLst>
              <a:ahLst/>
              <a:cxnLst>
                <a:cxn ang="0">
                  <a:pos x="T0" y="T1"/>
                </a:cxn>
                <a:cxn ang="0">
                  <a:pos x="T2" y="T3"/>
                </a:cxn>
                <a:cxn ang="0">
                  <a:pos x="T4" y="T5"/>
                </a:cxn>
                <a:cxn ang="0">
                  <a:pos x="T6" y="T7"/>
                </a:cxn>
                <a:cxn ang="0">
                  <a:pos x="T8" y="T9"/>
                </a:cxn>
              </a:cxnLst>
              <a:rect l="0" t="0" r="r" b="b"/>
              <a:pathLst>
                <a:path w="25" h="24">
                  <a:moveTo>
                    <a:pt x="12" y="0"/>
                  </a:moveTo>
                  <a:lnTo>
                    <a:pt x="0" y="12"/>
                  </a:lnTo>
                  <a:lnTo>
                    <a:pt x="12" y="24"/>
                  </a:lnTo>
                  <a:lnTo>
                    <a:pt x="25"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5" name="Freeform 245"/>
            <p:cNvSpPr>
              <a:spLocks/>
            </p:cNvSpPr>
            <p:nvPr/>
          </p:nvSpPr>
          <p:spPr bwMode="auto">
            <a:xfrm>
              <a:off x="4219223" y="3674736"/>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6" name="Freeform 246"/>
            <p:cNvSpPr>
              <a:spLocks/>
            </p:cNvSpPr>
            <p:nvPr/>
          </p:nvSpPr>
          <p:spPr bwMode="auto">
            <a:xfrm>
              <a:off x="4195522" y="3754676"/>
              <a:ext cx="25855" cy="26647"/>
            </a:xfrm>
            <a:custGeom>
              <a:avLst/>
              <a:gdLst>
                <a:gd name="T0" fmla="*/ 12 w 24"/>
                <a:gd name="T1" fmla="*/ 0 h 25"/>
                <a:gd name="T2" fmla="*/ 0 w 24"/>
                <a:gd name="T3" fmla="*/ 13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lnTo>
                    <a:pt x="0" y="13"/>
                  </a:lnTo>
                  <a:lnTo>
                    <a:pt x="12" y="25"/>
                  </a:lnTo>
                  <a:lnTo>
                    <a:pt x="24" y="13"/>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7" name="Freeform 247"/>
            <p:cNvSpPr>
              <a:spLocks/>
            </p:cNvSpPr>
            <p:nvPr/>
          </p:nvSpPr>
          <p:spPr bwMode="auto">
            <a:xfrm>
              <a:off x="3604091" y="3835681"/>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8" name="Freeform 248"/>
            <p:cNvSpPr>
              <a:spLocks/>
            </p:cNvSpPr>
            <p:nvPr/>
          </p:nvSpPr>
          <p:spPr bwMode="auto">
            <a:xfrm>
              <a:off x="4181518" y="3915620"/>
              <a:ext cx="25855" cy="26647"/>
            </a:xfrm>
            <a:custGeom>
              <a:avLst/>
              <a:gdLst>
                <a:gd name="T0" fmla="*/ 12 w 24"/>
                <a:gd name="T1" fmla="*/ 0 h 25"/>
                <a:gd name="T2" fmla="*/ 0 w 24"/>
                <a:gd name="T3" fmla="*/ 13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lnTo>
                    <a:pt x="0" y="13"/>
                  </a:lnTo>
                  <a:lnTo>
                    <a:pt x="12" y="25"/>
                  </a:lnTo>
                  <a:lnTo>
                    <a:pt x="24" y="13"/>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79" name="Freeform 249"/>
            <p:cNvSpPr>
              <a:spLocks/>
            </p:cNvSpPr>
            <p:nvPr/>
          </p:nvSpPr>
          <p:spPr bwMode="auto">
            <a:xfrm>
              <a:off x="3983296" y="3996625"/>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0" name="Freeform 250"/>
            <p:cNvSpPr>
              <a:spLocks/>
            </p:cNvSpPr>
            <p:nvPr/>
          </p:nvSpPr>
          <p:spPr bwMode="auto">
            <a:xfrm>
              <a:off x="4084561" y="4076564"/>
              <a:ext cx="26933" cy="26647"/>
            </a:xfrm>
            <a:custGeom>
              <a:avLst/>
              <a:gdLst>
                <a:gd name="T0" fmla="*/ 12 w 25"/>
                <a:gd name="T1" fmla="*/ 0 h 25"/>
                <a:gd name="T2" fmla="*/ 0 w 25"/>
                <a:gd name="T3" fmla="*/ 12 h 25"/>
                <a:gd name="T4" fmla="*/ 12 w 25"/>
                <a:gd name="T5" fmla="*/ 25 h 25"/>
                <a:gd name="T6" fmla="*/ 25 w 25"/>
                <a:gd name="T7" fmla="*/ 12 h 25"/>
                <a:gd name="T8" fmla="*/ 12 w 25"/>
                <a:gd name="T9" fmla="*/ 0 h 25"/>
              </a:gdLst>
              <a:ahLst/>
              <a:cxnLst>
                <a:cxn ang="0">
                  <a:pos x="T0" y="T1"/>
                </a:cxn>
                <a:cxn ang="0">
                  <a:pos x="T2" y="T3"/>
                </a:cxn>
                <a:cxn ang="0">
                  <a:pos x="T4" y="T5"/>
                </a:cxn>
                <a:cxn ang="0">
                  <a:pos x="T6" y="T7"/>
                </a:cxn>
                <a:cxn ang="0">
                  <a:pos x="T8" y="T9"/>
                </a:cxn>
              </a:cxnLst>
              <a:rect l="0" t="0" r="r" b="b"/>
              <a:pathLst>
                <a:path w="25" h="25">
                  <a:moveTo>
                    <a:pt x="12" y="0"/>
                  </a:moveTo>
                  <a:lnTo>
                    <a:pt x="0" y="12"/>
                  </a:lnTo>
                  <a:lnTo>
                    <a:pt x="12" y="25"/>
                  </a:lnTo>
                  <a:lnTo>
                    <a:pt x="25"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1" name="Freeform 251"/>
            <p:cNvSpPr>
              <a:spLocks/>
            </p:cNvSpPr>
            <p:nvPr/>
          </p:nvSpPr>
          <p:spPr bwMode="auto">
            <a:xfrm>
              <a:off x="4177208" y="4158635"/>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2" name="Freeform 252"/>
            <p:cNvSpPr>
              <a:spLocks/>
            </p:cNvSpPr>
            <p:nvPr/>
          </p:nvSpPr>
          <p:spPr bwMode="auto">
            <a:xfrm>
              <a:off x="4115803" y="4239640"/>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3" name="Freeform 253"/>
            <p:cNvSpPr>
              <a:spLocks/>
            </p:cNvSpPr>
            <p:nvPr/>
          </p:nvSpPr>
          <p:spPr bwMode="auto">
            <a:xfrm>
              <a:off x="4177208" y="4319579"/>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4" name="Freeform 254"/>
            <p:cNvSpPr>
              <a:spLocks/>
            </p:cNvSpPr>
            <p:nvPr/>
          </p:nvSpPr>
          <p:spPr bwMode="auto">
            <a:xfrm>
              <a:off x="4195522" y="4400585"/>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5" name="Freeform 255"/>
            <p:cNvSpPr>
              <a:spLocks/>
            </p:cNvSpPr>
            <p:nvPr/>
          </p:nvSpPr>
          <p:spPr bwMode="auto">
            <a:xfrm>
              <a:off x="4088871" y="4480523"/>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6" name="Freeform 256"/>
            <p:cNvSpPr>
              <a:spLocks/>
            </p:cNvSpPr>
            <p:nvPr/>
          </p:nvSpPr>
          <p:spPr bwMode="auto">
            <a:xfrm>
              <a:off x="4316179" y="4560463"/>
              <a:ext cx="25855" cy="26647"/>
            </a:xfrm>
            <a:custGeom>
              <a:avLst/>
              <a:gdLst>
                <a:gd name="T0" fmla="*/ 12 w 24"/>
                <a:gd name="T1" fmla="*/ 0 h 25"/>
                <a:gd name="T2" fmla="*/ 0 w 24"/>
                <a:gd name="T3" fmla="*/ 13 h 25"/>
                <a:gd name="T4" fmla="*/ 12 w 24"/>
                <a:gd name="T5" fmla="*/ 25 h 25"/>
                <a:gd name="T6" fmla="*/ 24 w 24"/>
                <a:gd name="T7" fmla="*/ 13 h 25"/>
                <a:gd name="T8" fmla="*/ 12 w 24"/>
                <a:gd name="T9" fmla="*/ 0 h 25"/>
              </a:gdLst>
              <a:ahLst/>
              <a:cxnLst>
                <a:cxn ang="0">
                  <a:pos x="T0" y="T1"/>
                </a:cxn>
                <a:cxn ang="0">
                  <a:pos x="T2" y="T3"/>
                </a:cxn>
                <a:cxn ang="0">
                  <a:pos x="T4" y="T5"/>
                </a:cxn>
                <a:cxn ang="0">
                  <a:pos x="T6" y="T7"/>
                </a:cxn>
                <a:cxn ang="0">
                  <a:pos x="T8" y="T9"/>
                </a:cxn>
              </a:cxnLst>
              <a:rect l="0" t="0" r="r" b="b"/>
              <a:pathLst>
                <a:path w="24" h="25">
                  <a:moveTo>
                    <a:pt x="12" y="0"/>
                  </a:moveTo>
                  <a:lnTo>
                    <a:pt x="0" y="13"/>
                  </a:lnTo>
                  <a:lnTo>
                    <a:pt x="12" y="25"/>
                  </a:lnTo>
                  <a:lnTo>
                    <a:pt x="24" y="13"/>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7" name="Freeform 257"/>
            <p:cNvSpPr>
              <a:spLocks/>
            </p:cNvSpPr>
            <p:nvPr/>
          </p:nvSpPr>
          <p:spPr bwMode="auto">
            <a:xfrm>
              <a:off x="4088871" y="4642534"/>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8" name="Freeform 258"/>
            <p:cNvSpPr>
              <a:spLocks/>
            </p:cNvSpPr>
            <p:nvPr/>
          </p:nvSpPr>
          <p:spPr bwMode="auto">
            <a:xfrm>
              <a:off x="3989761" y="4723539"/>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89" name="Freeform 259"/>
            <p:cNvSpPr>
              <a:spLocks/>
            </p:cNvSpPr>
            <p:nvPr/>
          </p:nvSpPr>
          <p:spPr bwMode="auto">
            <a:xfrm>
              <a:off x="4086716" y="4803479"/>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90" name="Freeform 260"/>
            <p:cNvSpPr>
              <a:spLocks/>
            </p:cNvSpPr>
            <p:nvPr/>
          </p:nvSpPr>
          <p:spPr bwMode="auto">
            <a:xfrm>
              <a:off x="4063016" y="4884483"/>
              <a:ext cx="25855" cy="25580"/>
            </a:xfrm>
            <a:custGeom>
              <a:avLst/>
              <a:gdLst>
                <a:gd name="T0" fmla="*/ 12 w 24"/>
                <a:gd name="T1" fmla="*/ 0 h 24"/>
                <a:gd name="T2" fmla="*/ 0 w 24"/>
                <a:gd name="T3" fmla="*/ 12 h 24"/>
                <a:gd name="T4" fmla="*/ 12 w 24"/>
                <a:gd name="T5" fmla="*/ 24 h 24"/>
                <a:gd name="T6" fmla="*/ 24 w 24"/>
                <a:gd name="T7" fmla="*/ 12 h 24"/>
                <a:gd name="T8" fmla="*/ 12 w 24"/>
                <a:gd name="T9" fmla="*/ 0 h 24"/>
              </a:gdLst>
              <a:ahLst/>
              <a:cxnLst>
                <a:cxn ang="0">
                  <a:pos x="T0" y="T1"/>
                </a:cxn>
                <a:cxn ang="0">
                  <a:pos x="T2" y="T3"/>
                </a:cxn>
                <a:cxn ang="0">
                  <a:pos x="T4" y="T5"/>
                </a:cxn>
                <a:cxn ang="0">
                  <a:pos x="T6" y="T7"/>
                </a:cxn>
                <a:cxn ang="0">
                  <a:pos x="T8" y="T9"/>
                </a:cxn>
              </a:cxnLst>
              <a:rect l="0" t="0" r="r" b="b"/>
              <a:pathLst>
                <a:path w="24" h="24">
                  <a:moveTo>
                    <a:pt x="12" y="0"/>
                  </a:moveTo>
                  <a:lnTo>
                    <a:pt x="0" y="12"/>
                  </a:lnTo>
                  <a:lnTo>
                    <a:pt x="12" y="24"/>
                  </a:lnTo>
                  <a:lnTo>
                    <a:pt x="24" y="12"/>
                  </a:lnTo>
                  <a:lnTo>
                    <a:pt x="12" y="0"/>
                  </a:lnTo>
                  <a:close/>
                </a:path>
              </a:pathLst>
            </a:custGeom>
            <a:solidFill>
              <a:srgbClr val="000000"/>
            </a:solidFill>
            <a:ln w="15875">
              <a:solidFill>
                <a:srgbClr val="000000"/>
              </a:solidFill>
              <a:prstDash val="solid"/>
              <a:round/>
              <a:headEnd/>
              <a:tailEnd/>
            </a:ln>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91" name="Rectangle 262"/>
            <p:cNvSpPr>
              <a:spLocks noChangeArrowheads="1"/>
            </p:cNvSpPr>
            <p:nvPr/>
          </p:nvSpPr>
          <p:spPr bwMode="auto">
            <a:xfrm>
              <a:off x="3723670" y="5083799"/>
              <a:ext cx="2242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 </a:t>
              </a:r>
              <a:endParaRPr lang="en-US" altLang="en-US" sz="2400">
                <a:solidFill>
                  <a:prstClr val="black"/>
                </a:solidFill>
              </a:endParaRPr>
            </a:p>
          </p:txBody>
        </p:sp>
        <p:sp>
          <p:nvSpPr>
            <p:cNvPr id="592" name="Rectangle 263"/>
            <p:cNvSpPr>
              <a:spLocks noChangeArrowheads="1"/>
            </p:cNvSpPr>
            <p:nvPr/>
          </p:nvSpPr>
          <p:spPr bwMode="auto">
            <a:xfrm>
              <a:off x="4641520" y="5083799"/>
              <a:ext cx="22426"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 </a:t>
              </a:r>
              <a:endParaRPr lang="en-US" altLang="en-US" sz="2400">
                <a:solidFill>
                  <a:prstClr val="black"/>
                </a:solidFill>
              </a:endParaRPr>
            </a:p>
          </p:txBody>
        </p:sp>
        <p:sp>
          <p:nvSpPr>
            <p:cNvPr id="593" name="Line 264"/>
            <p:cNvSpPr>
              <a:spLocks noChangeShapeType="1"/>
            </p:cNvSpPr>
            <p:nvPr/>
          </p:nvSpPr>
          <p:spPr bwMode="auto">
            <a:xfrm>
              <a:off x="4190136" y="5058218"/>
              <a:ext cx="0" cy="51161"/>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94" name="Rectangle 265"/>
            <p:cNvSpPr>
              <a:spLocks noChangeArrowheads="1"/>
            </p:cNvSpPr>
            <p:nvPr/>
          </p:nvSpPr>
          <p:spPr bwMode="auto">
            <a:xfrm>
              <a:off x="4172899" y="5133894"/>
              <a:ext cx="4485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a:t>
              </a:r>
              <a:endParaRPr lang="en-US" altLang="en-US" sz="2400">
                <a:solidFill>
                  <a:prstClr val="black"/>
                </a:solidFill>
              </a:endParaRPr>
            </a:p>
          </p:txBody>
        </p:sp>
        <p:sp>
          <p:nvSpPr>
            <p:cNvPr id="595" name="Line 266"/>
            <p:cNvSpPr>
              <a:spLocks noChangeShapeType="1"/>
            </p:cNvSpPr>
            <p:nvPr/>
          </p:nvSpPr>
          <p:spPr bwMode="auto">
            <a:xfrm>
              <a:off x="3272287" y="5064941"/>
              <a:ext cx="0" cy="51161"/>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96" name="Rectangle 267"/>
            <p:cNvSpPr>
              <a:spLocks noChangeArrowheads="1"/>
            </p:cNvSpPr>
            <p:nvPr/>
          </p:nvSpPr>
          <p:spPr bwMode="auto">
            <a:xfrm>
              <a:off x="3202264" y="5133894"/>
              <a:ext cx="184509"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-9.95</a:t>
              </a:r>
              <a:endParaRPr lang="en-US" altLang="en-US" sz="2400">
                <a:solidFill>
                  <a:prstClr val="black"/>
                </a:solidFill>
              </a:endParaRPr>
            </a:p>
          </p:txBody>
        </p:sp>
        <p:sp>
          <p:nvSpPr>
            <p:cNvPr id="597" name="Line 268"/>
            <p:cNvSpPr>
              <a:spLocks noChangeShapeType="1"/>
            </p:cNvSpPr>
            <p:nvPr/>
          </p:nvSpPr>
          <p:spPr bwMode="auto">
            <a:xfrm>
              <a:off x="4190136" y="5058218"/>
              <a:ext cx="0" cy="51161"/>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598" name="Rectangle 269"/>
            <p:cNvSpPr>
              <a:spLocks noChangeArrowheads="1"/>
            </p:cNvSpPr>
            <p:nvPr/>
          </p:nvSpPr>
          <p:spPr bwMode="auto">
            <a:xfrm>
              <a:off x="4172899" y="5133894"/>
              <a:ext cx="44853"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0</a:t>
              </a:r>
              <a:endParaRPr lang="en-US" altLang="en-US" sz="2400">
                <a:solidFill>
                  <a:prstClr val="black"/>
                </a:solidFill>
              </a:endParaRPr>
            </a:p>
          </p:txBody>
        </p:sp>
        <p:sp>
          <p:nvSpPr>
            <p:cNvPr id="599" name="Line 270"/>
            <p:cNvSpPr>
              <a:spLocks noChangeShapeType="1"/>
            </p:cNvSpPr>
            <p:nvPr/>
          </p:nvSpPr>
          <p:spPr bwMode="auto">
            <a:xfrm>
              <a:off x="5109063" y="5064941"/>
              <a:ext cx="0" cy="51161"/>
            </a:xfrm>
            <a:prstGeom prst="line">
              <a:avLst/>
            </a:prstGeom>
            <a:noFill/>
            <a:ln w="1111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1" rIns="68580" bIns="34291" numCol="1" anchor="t" anchorCtr="0" compatLnSpc="1">
              <a:prstTxWarp prst="textNoShape">
                <a:avLst/>
              </a:prstTxWarp>
            </a:bodyPr>
            <a:lstStyle/>
            <a:p>
              <a:endParaRPr lang="en-GB" sz="2400">
                <a:solidFill>
                  <a:prstClr val="black"/>
                </a:solidFill>
              </a:endParaRPr>
            </a:p>
          </p:txBody>
        </p:sp>
        <p:sp>
          <p:nvSpPr>
            <p:cNvPr id="600" name="Rectangle 271"/>
            <p:cNvSpPr>
              <a:spLocks noChangeArrowheads="1"/>
            </p:cNvSpPr>
            <p:nvPr/>
          </p:nvSpPr>
          <p:spPr bwMode="auto">
            <a:xfrm>
              <a:off x="5049811" y="5133894"/>
              <a:ext cx="156985" cy="9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9.95</a:t>
              </a:r>
              <a:endParaRPr lang="en-US" altLang="en-US" sz="2400">
                <a:solidFill>
                  <a:prstClr val="black"/>
                </a:solidFill>
              </a:endParaRPr>
            </a:p>
          </p:txBody>
        </p:sp>
        <p:cxnSp>
          <p:nvCxnSpPr>
            <p:cNvPr id="604" name="Straight Connector 603"/>
            <p:cNvCxnSpPr/>
            <p:nvPr/>
          </p:nvCxnSpPr>
          <p:spPr>
            <a:xfrm>
              <a:off x="2105584" y="5068708"/>
              <a:ext cx="36157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373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Length of Stay – Additive Effects</a:t>
            </a:r>
          </a:p>
        </p:txBody>
      </p:sp>
      <p:graphicFrame>
        <p:nvGraphicFramePr>
          <p:cNvPr id="138" name="Content Placeholder 3"/>
          <p:cNvGraphicFramePr>
            <a:graphicFrameLocks/>
          </p:cNvGraphicFramePr>
          <p:nvPr>
            <p:extLst/>
          </p:nvPr>
        </p:nvGraphicFramePr>
        <p:xfrm>
          <a:off x="2042864" y="1481008"/>
          <a:ext cx="8229600" cy="2682240"/>
        </p:xfrm>
        <a:graphic>
          <a:graphicData uri="http://schemas.openxmlformats.org/drawingml/2006/table">
            <a:tbl>
              <a:tblPr firstRow="1" bandRow="1">
                <a:tableStyleId>{5C22544A-7EE6-4342-B048-85BDC9FD1C3A}</a:tableStyleId>
              </a:tblPr>
              <a:tblGrid>
                <a:gridCol w="4546848">
                  <a:extLst>
                    <a:ext uri="{9D8B030D-6E8A-4147-A177-3AD203B41FA5}">
                      <a16:colId xmlns:a16="http://schemas.microsoft.com/office/drawing/2014/main" val="20000"/>
                    </a:ext>
                  </a:extLst>
                </a:gridCol>
                <a:gridCol w="3682752">
                  <a:extLst>
                    <a:ext uri="{9D8B030D-6E8A-4147-A177-3AD203B41FA5}">
                      <a16:colId xmlns:a16="http://schemas.microsoft.com/office/drawing/2014/main" val="20001"/>
                    </a:ext>
                  </a:extLst>
                </a:gridCol>
              </a:tblGrid>
              <a:tr h="335280">
                <a:tc>
                  <a:txBody>
                    <a:bodyPr/>
                    <a:lstStyle/>
                    <a:p>
                      <a:pPr algn="l"/>
                      <a:r>
                        <a:rPr lang="en-GB" sz="1600" dirty="0"/>
                        <a:t>Intervention</a:t>
                      </a:r>
                    </a:p>
                  </a:txBody>
                  <a:tcPr/>
                </a:tc>
                <a:tc>
                  <a:txBody>
                    <a:bodyPr/>
                    <a:lstStyle/>
                    <a:p>
                      <a:pPr algn="l"/>
                      <a:r>
                        <a:rPr lang="en-GB" sz="1600" dirty="0"/>
                        <a:t>Mean</a:t>
                      </a:r>
                      <a:r>
                        <a:rPr lang="en-GB" sz="1600" baseline="0" dirty="0"/>
                        <a:t> (95% Credible Interval)</a:t>
                      </a:r>
                      <a:endParaRPr lang="en-GB" sz="1600" dirty="0"/>
                    </a:p>
                  </a:txBody>
                  <a:tcPr/>
                </a:tc>
                <a:extLst>
                  <a:ext uri="{0D108BD9-81ED-4DB2-BD59-A6C34878D82A}">
                    <a16:rowId xmlns:a16="http://schemas.microsoft.com/office/drawing/2014/main" val="10000"/>
                  </a:ext>
                </a:extLst>
              </a:tr>
              <a:tr h="335280">
                <a:tc>
                  <a:txBody>
                    <a:bodyPr/>
                    <a:lstStyle/>
                    <a:p>
                      <a:pPr algn="l"/>
                      <a:r>
                        <a:rPr lang="en-GB" sz="1600" dirty="0"/>
                        <a:t>Control group risk (centered on mean of 9 days)</a:t>
                      </a:r>
                    </a:p>
                  </a:txBody>
                  <a:tcPr/>
                </a:tc>
                <a:tc>
                  <a:txBody>
                    <a:bodyPr/>
                    <a:lstStyle/>
                    <a:p>
                      <a:pPr algn="l"/>
                      <a:r>
                        <a:rPr lang="en-GB" sz="1600" dirty="0"/>
                        <a:t>-0.098 (-0.157, -0.043)</a:t>
                      </a:r>
                    </a:p>
                  </a:txBody>
                  <a:tcPr/>
                </a:tc>
                <a:extLst>
                  <a:ext uri="{0D108BD9-81ED-4DB2-BD59-A6C34878D82A}">
                    <a16:rowId xmlns:a16="http://schemas.microsoft.com/office/drawing/2014/main" val="10001"/>
                  </a:ext>
                </a:extLst>
              </a:tr>
              <a:tr h="335280">
                <a:tc>
                  <a:txBody>
                    <a:bodyPr/>
                    <a:lstStyle/>
                    <a:p>
                      <a:pPr algn="l"/>
                      <a:r>
                        <a:rPr lang="en-GB" sz="1600" dirty="0"/>
                        <a:t>Procedural information (P)</a:t>
                      </a:r>
                    </a:p>
                  </a:txBody>
                  <a:tcPr/>
                </a:tc>
                <a:tc>
                  <a:txBody>
                    <a:bodyPr/>
                    <a:lstStyle/>
                    <a:p>
                      <a:pPr algn="l"/>
                      <a:r>
                        <a:rPr lang="en-GB" sz="1600" dirty="0"/>
                        <a:t>-0.308 (-1.022, 0.360)</a:t>
                      </a:r>
                    </a:p>
                  </a:txBody>
                  <a:tcPr/>
                </a:tc>
                <a:extLst>
                  <a:ext uri="{0D108BD9-81ED-4DB2-BD59-A6C34878D82A}">
                    <a16:rowId xmlns:a16="http://schemas.microsoft.com/office/drawing/2014/main" val="10002"/>
                  </a:ext>
                </a:extLst>
              </a:tr>
              <a:tr h="335280">
                <a:tc>
                  <a:txBody>
                    <a:bodyPr/>
                    <a:lstStyle/>
                    <a:p>
                      <a:pPr algn="l"/>
                      <a:r>
                        <a:rPr lang="en-GB" sz="1600" b="0" dirty="0"/>
                        <a:t>Sensory information (S)</a:t>
                      </a:r>
                    </a:p>
                  </a:txBody>
                  <a:tcPr/>
                </a:tc>
                <a:tc>
                  <a:txBody>
                    <a:bodyPr/>
                    <a:lstStyle/>
                    <a:p>
                      <a:pPr algn="l"/>
                      <a:r>
                        <a:rPr lang="en-GB" sz="1600" b="0" dirty="0"/>
                        <a:t>-0.313 (-1.004,</a:t>
                      </a:r>
                      <a:r>
                        <a:rPr lang="en-GB" sz="1600" b="0" baseline="0" dirty="0"/>
                        <a:t> 0.439)</a:t>
                      </a:r>
                      <a:endParaRPr lang="en-GB" sz="1600" b="0" dirty="0"/>
                    </a:p>
                  </a:txBody>
                  <a:tcPr/>
                </a:tc>
                <a:extLst>
                  <a:ext uri="{0D108BD9-81ED-4DB2-BD59-A6C34878D82A}">
                    <a16:rowId xmlns:a16="http://schemas.microsoft.com/office/drawing/2014/main" val="10003"/>
                  </a:ext>
                </a:extLst>
              </a:tr>
              <a:tr h="335280">
                <a:tc>
                  <a:txBody>
                    <a:bodyPr/>
                    <a:lstStyle/>
                    <a:p>
                      <a:pPr algn="l"/>
                      <a:r>
                        <a:rPr lang="en-GB" sz="1600" b="1" dirty="0"/>
                        <a:t>Behavioural instruction (B)</a:t>
                      </a:r>
                    </a:p>
                  </a:txBody>
                  <a:tcPr/>
                </a:tc>
                <a:tc>
                  <a:txBody>
                    <a:bodyPr/>
                    <a:lstStyle/>
                    <a:p>
                      <a:pPr algn="l"/>
                      <a:r>
                        <a:rPr lang="en-GB" sz="1600" b="1" dirty="0"/>
                        <a:t>-0.561 (-1.047, -0.111)</a:t>
                      </a:r>
                    </a:p>
                  </a:txBody>
                  <a:tcPr/>
                </a:tc>
                <a:extLst>
                  <a:ext uri="{0D108BD9-81ED-4DB2-BD59-A6C34878D82A}">
                    <a16:rowId xmlns:a16="http://schemas.microsoft.com/office/drawing/2014/main" val="10004"/>
                  </a:ext>
                </a:extLst>
              </a:tr>
              <a:tr h="335280">
                <a:tc>
                  <a:txBody>
                    <a:bodyPr/>
                    <a:lstStyle/>
                    <a:p>
                      <a:pPr algn="l"/>
                      <a:r>
                        <a:rPr lang="en-GB" sz="1600" dirty="0"/>
                        <a:t>Cognitive intervention</a:t>
                      </a:r>
                      <a:r>
                        <a:rPr lang="en-GB" sz="1600" baseline="0" dirty="0"/>
                        <a:t> (C)</a:t>
                      </a:r>
                      <a:endParaRPr lang="en-GB" sz="1600" dirty="0"/>
                    </a:p>
                  </a:txBody>
                  <a:tcPr/>
                </a:tc>
                <a:tc>
                  <a:txBody>
                    <a:bodyPr/>
                    <a:lstStyle/>
                    <a:p>
                      <a:pPr algn="l"/>
                      <a:r>
                        <a:rPr lang="en-GB" sz="1600" dirty="0"/>
                        <a:t>-0.444 (-1.106, 0.214)</a:t>
                      </a:r>
                    </a:p>
                  </a:txBody>
                  <a:tcPr/>
                </a:tc>
                <a:extLst>
                  <a:ext uri="{0D108BD9-81ED-4DB2-BD59-A6C34878D82A}">
                    <a16:rowId xmlns:a16="http://schemas.microsoft.com/office/drawing/2014/main" val="10005"/>
                  </a:ext>
                </a:extLst>
              </a:tr>
              <a:tr h="335280">
                <a:tc>
                  <a:txBody>
                    <a:bodyPr/>
                    <a:lstStyle/>
                    <a:p>
                      <a:pPr algn="l"/>
                      <a:r>
                        <a:rPr lang="en-GB" sz="1600" dirty="0"/>
                        <a:t>Relaxation techniques (R)</a:t>
                      </a:r>
                    </a:p>
                  </a:txBody>
                  <a:tcPr/>
                </a:tc>
                <a:tc>
                  <a:txBody>
                    <a:bodyPr/>
                    <a:lstStyle/>
                    <a:p>
                      <a:pPr algn="l"/>
                      <a:r>
                        <a:rPr lang="en-GB" sz="1600" dirty="0"/>
                        <a:t>-0.368 (-1.154, 0.412)</a:t>
                      </a:r>
                    </a:p>
                  </a:txBody>
                  <a:tcPr/>
                </a:tc>
                <a:extLst>
                  <a:ext uri="{0D108BD9-81ED-4DB2-BD59-A6C34878D82A}">
                    <a16:rowId xmlns:a16="http://schemas.microsoft.com/office/drawing/2014/main" val="10006"/>
                  </a:ext>
                </a:extLst>
              </a:tr>
              <a:tr h="335280">
                <a:tc>
                  <a:txBody>
                    <a:bodyPr/>
                    <a:lstStyle/>
                    <a:p>
                      <a:pPr algn="l"/>
                      <a:r>
                        <a:rPr lang="en-GB" sz="1600" dirty="0"/>
                        <a:t>Emotion-focused</a:t>
                      </a:r>
                      <a:r>
                        <a:rPr lang="en-GB" sz="1600" baseline="0" dirty="0"/>
                        <a:t> techniques (E)</a:t>
                      </a:r>
                      <a:endParaRPr lang="en-GB" sz="1600" dirty="0"/>
                    </a:p>
                  </a:txBody>
                  <a:tcPr/>
                </a:tc>
                <a:tc>
                  <a:txBody>
                    <a:bodyPr/>
                    <a:lstStyle/>
                    <a:p>
                      <a:pPr algn="l"/>
                      <a:r>
                        <a:rPr lang="en-GB" sz="1600" dirty="0"/>
                        <a:t>1.296 (-0.028, 2.700)</a:t>
                      </a:r>
                    </a:p>
                  </a:txBody>
                  <a:tcPr/>
                </a:tc>
                <a:extLst>
                  <a:ext uri="{0D108BD9-81ED-4DB2-BD59-A6C34878D82A}">
                    <a16:rowId xmlns:a16="http://schemas.microsoft.com/office/drawing/2014/main" val="10007"/>
                  </a:ext>
                </a:extLst>
              </a:tr>
            </a:tbl>
          </a:graphicData>
        </a:graphic>
      </p:graphicFrame>
      <p:sp>
        <p:nvSpPr>
          <p:cNvPr id="140" name="Content Placeholder 2"/>
          <p:cNvSpPr txBox="1">
            <a:spLocks/>
          </p:cNvSpPr>
          <p:nvPr/>
        </p:nvSpPr>
        <p:spPr>
          <a:xfrm>
            <a:off x="767408" y="4677139"/>
            <a:ext cx="10814992" cy="1632181"/>
          </a:xfrm>
          <a:prstGeom prst="rect">
            <a:avLst/>
          </a:prstGeom>
        </p:spPr>
        <p:txBody>
          <a:bodyPr/>
          <a:lstStyle>
            <a:lvl1pPr marL="269875" indent="-269875" algn="l" rtl="0" fontAlgn="base">
              <a:spcBef>
                <a:spcPct val="20000"/>
              </a:spcBef>
              <a:spcAft>
                <a:spcPct val="0"/>
              </a:spcAft>
              <a:buClr>
                <a:schemeClr val="tx1"/>
              </a:buClr>
              <a:buFont typeface="Trebuchet MS" pitchFamily="34" charset="0"/>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buNone/>
            </a:pPr>
            <a:r>
              <a:rPr lang="en-GB" sz="2667" kern="0" dirty="0"/>
              <a:t>For every one day increase in control group length of stay, the length of stay in the intervention arm is reduced by 0.1 days</a:t>
            </a:r>
          </a:p>
          <a:p>
            <a:endParaRPr lang="en-GB" sz="2667" kern="0" dirty="0"/>
          </a:p>
        </p:txBody>
      </p:sp>
    </p:spTree>
    <p:extLst>
      <p:ext uri="{BB962C8B-B14F-4D97-AF65-F5344CB8AC3E}">
        <p14:creationId xmlns:p14="http://schemas.microsoft.com/office/powerpoint/2010/main" val="4484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 of type of surgery on length of stay</a:t>
            </a:r>
          </a:p>
        </p:txBody>
      </p:sp>
      <p:grpSp>
        <p:nvGrpSpPr>
          <p:cNvPr id="3" name="Group 2"/>
          <p:cNvGrpSpPr/>
          <p:nvPr/>
        </p:nvGrpSpPr>
        <p:grpSpPr>
          <a:xfrm>
            <a:off x="2111557" y="1294865"/>
            <a:ext cx="6720747" cy="4577464"/>
            <a:chOff x="0" y="0"/>
            <a:chExt cx="5116372" cy="3744830"/>
          </a:xfrm>
        </p:grpSpPr>
        <p:pic>
          <p:nvPicPr>
            <p:cNvPr id="4" name="Picture 3"/>
            <p:cNvPicPr>
              <a:picLocks noChangeAspect="1"/>
            </p:cNvPicPr>
            <p:nvPr/>
          </p:nvPicPr>
          <p:blipFill>
            <a:blip r:embed="rId2"/>
            <a:stretch>
              <a:fillRect/>
            </a:stretch>
          </p:blipFill>
          <p:spPr>
            <a:xfrm>
              <a:off x="0" y="0"/>
              <a:ext cx="5116372" cy="3744830"/>
            </a:xfrm>
            <a:prstGeom prst="rect">
              <a:avLst/>
            </a:prstGeom>
          </p:spPr>
        </p:pic>
        <p:cxnSp>
          <p:nvCxnSpPr>
            <p:cNvPr id="5" name="Straight Connector 4"/>
            <p:cNvCxnSpPr/>
            <p:nvPr/>
          </p:nvCxnSpPr>
          <p:spPr>
            <a:xfrm>
              <a:off x="2030590" y="2860989"/>
              <a:ext cx="0" cy="99825"/>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3436792" y="2861655"/>
              <a:ext cx="0" cy="99825"/>
            </a:xfrm>
            <a:prstGeom prst="line">
              <a:avLst/>
            </a:prstGeom>
          </p:spPr>
          <p:style>
            <a:lnRef idx="1">
              <a:schemeClr val="dk1"/>
            </a:lnRef>
            <a:fillRef idx="0">
              <a:schemeClr val="dk1"/>
            </a:fillRef>
            <a:effectRef idx="0">
              <a:schemeClr val="dk1"/>
            </a:effectRef>
            <a:fontRef idx="minor">
              <a:schemeClr val="tx1"/>
            </a:fontRef>
          </p:style>
        </p:cxnSp>
      </p:grpSp>
      <p:sp>
        <p:nvSpPr>
          <p:cNvPr id="7" name="TextBox 6"/>
          <p:cNvSpPr txBox="1"/>
          <p:nvPr/>
        </p:nvSpPr>
        <p:spPr>
          <a:xfrm>
            <a:off x="609600" y="5872330"/>
            <a:ext cx="11479179" cy="913199"/>
          </a:xfrm>
          <a:prstGeom prst="rect">
            <a:avLst/>
          </a:prstGeom>
          <a:noFill/>
        </p:spPr>
        <p:txBody>
          <a:bodyPr wrap="square" rtlCol="0">
            <a:spAutoFit/>
          </a:bodyPr>
          <a:lstStyle/>
          <a:p>
            <a:r>
              <a:rPr lang="en-GB" sz="2667" kern="0" dirty="0"/>
              <a:t>Most effective component dependent on type of surgery</a:t>
            </a:r>
          </a:p>
          <a:p>
            <a:endParaRPr lang="en-GB" sz="2667" dirty="0"/>
          </a:p>
        </p:txBody>
      </p:sp>
    </p:spTree>
    <p:extLst>
      <p:ext uri="{BB962C8B-B14F-4D97-AF65-F5344CB8AC3E}">
        <p14:creationId xmlns:p14="http://schemas.microsoft.com/office/powerpoint/2010/main" val="289014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Simultaneous assessment across outcomes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487488" y="1508787"/>
            <a:ext cx="8592955" cy="5040560"/>
          </a:xfrm>
          <a:prstGeom prst="rect">
            <a:avLst/>
          </a:prstGeom>
        </p:spPr>
      </p:pic>
    </p:spTree>
    <p:extLst>
      <p:ext uri="{BB962C8B-B14F-4D97-AF65-F5344CB8AC3E}">
        <p14:creationId xmlns:p14="http://schemas.microsoft.com/office/powerpoint/2010/main" val="29917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609600" y="1447204"/>
            <a:ext cx="10972800" cy="5078141"/>
          </a:xfrm>
        </p:spPr>
        <p:txBody>
          <a:bodyPr/>
          <a:lstStyle/>
          <a:p>
            <a:r>
              <a:rPr lang="en-GB" dirty="0"/>
              <a:t>For all three outcomes the additive effects model was most appropriate</a:t>
            </a:r>
          </a:p>
          <a:p>
            <a:pPr lvl="1"/>
            <a:r>
              <a:rPr lang="en-GB" dirty="0"/>
              <a:t>No important pairwise interactions between components were identified for any outcome</a:t>
            </a:r>
          </a:p>
          <a:p>
            <a:r>
              <a:rPr lang="en-GB" dirty="0"/>
              <a:t>Reduction in length of stay and negative emotion were associated with control group risk</a:t>
            </a:r>
          </a:p>
          <a:p>
            <a:r>
              <a:rPr lang="en-GB" dirty="0"/>
              <a:t>Procedural information, sensory information and behavioural instruction may reduce length of stay but this depends on type of surgery</a:t>
            </a:r>
          </a:p>
          <a:p>
            <a:r>
              <a:rPr lang="en-GB" dirty="0"/>
              <a:t>Relaxation effective at reducing pain</a:t>
            </a:r>
          </a:p>
          <a:p>
            <a:r>
              <a:rPr lang="en-GB" dirty="0"/>
              <a:t>No single component identified as most effective across all three outcomes</a:t>
            </a:r>
          </a:p>
          <a:p>
            <a:endParaRPr lang="en-GB" dirty="0"/>
          </a:p>
          <a:p>
            <a:endParaRPr lang="en-GB" dirty="0">
              <a:solidFill>
                <a:srgbClr val="FF0000"/>
              </a:solidFill>
            </a:endParaRPr>
          </a:p>
        </p:txBody>
      </p:sp>
    </p:spTree>
    <p:extLst>
      <p:ext uri="{BB962C8B-B14F-4D97-AF65-F5344CB8AC3E}">
        <p14:creationId xmlns:p14="http://schemas.microsoft.com/office/powerpoint/2010/main" val="311634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Limitations</a:t>
            </a:r>
          </a:p>
        </p:txBody>
      </p:sp>
      <p:sp>
        <p:nvSpPr>
          <p:cNvPr id="3" name="Content Placeholder 2"/>
          <p:cNvSpPr>
            <a:spLocks noGrp="1"/>
          </p:cNvSpPr>
          <p:nvPr>
            <p:ph idx="1"/>
          </p:nvPr>
        </p:nvSpPr>
        <p:spPr/>
        <p:txBody>
          <a:bodyPr/>
          <a:lstStyle/>
          <a:p>
            <a:r>
              <a:rPr lang="en-GB" dirty="0"/>
              <a:t>We only assessed pairwise interactions and the model may have been underpowered to identify pairwise interactions as there were few studies evaluating each component</a:t>
            </a:r>
          </a:p>
          <a:p>
            <a:pPr lvl="1"/>
            <a:r>
              <a:rPr lang="en-GB" dirty="0"/>
              <a:t>There may be interactions between three or more components but too few studies to evaluate</a:t>
            </a:r>
          </a:p>
          <a:p>
            <a:r>
              <a:rPr lang="en-GB" dirty="0"/>
              <a:t>We assumed consistency between the direct and the indirect evidence but were unable to test this assumption</a:t>
            </a:r>
          </a:p>
          <a:p>
            <a:r>
              <a:rPr lang="en-GB" dirty="0"/>
              <a:t>Between-study heterogeneity only partly explained by inclusion of control group risk as a covariate</a:t>
            </a:r>
          </a:p>
          <a:p>
            <a:pPr lvl="1"/>
            <a:r>
              <a:rPr lang="en-GB" dirty="0"/>
              <a:t>Is an additive scale inappropriate?</a:t>
            </a:r>
          </a:p>
          <a:p>
            <a:pPr lvl="1"/>
            <a:r>
              <a:rPr lang="en-GB" dirty="0"/>
              <a:t>Could a ratio scale be better?</a:t>
            </a:r>
          </a:p>
        </p:txBody>
      </p:sp>
    </p:spTree>
    <p:extLst>
      <p:ext uri="{BB962C8B-B14F-4D97-AF65-F5344CB8AC3E}">
        <p14:creationId xmlns:p14="http://schemas.microsoft.com/office/powerpoint/2010/main" val="32254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92344" y="6304781"/>
            <a:ext cx="1296144" cy="508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r>
              <a:rPr lang="en-GB" sz="2667" dirty="0"/>
              <a:t>Component network meta-analysis added value to an existing meta-analysis</a:t>
            </a:r>
          </a:p>
          <a:p>
            <a:pPr lvl="1"/>
            <a:r>
              <a:rPr lang="en-GB" dirty="0"/>
              <a:t>Allowed us to answer more clinically relevant questions regarding effectiveness of individual components</a:t>
            </a:r>
          </a:p>
          <a:p>
            <a:r>
              <a:rPr lang="en-GB" sz="2667" dirty="0"/>
              <a:t>Component network meta-analysis could be more widely used in systematic reviews involving complex interventions</a:t>
            </a:r>
          </a:p>
          <a:p>
            <a:r>
              <a:rPr lang="en-GB" sz="2667" dirty="0"/>
              <a:t>This approach could be utilised when considering cost-effectiveness - more intensive interventions may be justified on cost-effectiveness grounds for certain types of surgery</a:t>
            </a:r>
          </a:p>
        </p:txBody>
      </p:sp>
    </p:spTree>
    <p:extLst>
      <p:ext uri="{BB962C8B-B14F-4D97-AF65-F5344CB8AC3E}">
        <p14:creationId xmlns:p14="http://schemas.microsoft.com/office/powerpoint/2010/main" val="124003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Ongoing Projects in Component NMA	</a:t>
            </a:r>
          </a:p>
        </p:txBody>
      </p:sp>
      <p:sp>
        <p:nvSpPr>
          <p:cNvPr id="3" name="Content Placeholder 2"/>
          <p:cNvSpPr>
            <a:spLocks noGrp="1"/>
          </p:cNvSpPr>
          <p:nvPr>
            <p:ph idx="1"/>
          </p:nvPr>
        </p:nvSpPr>
        <p:spPr/>
        <p:txBody>
          <a:bodyPr/>
          <a:lstStyle/>
          <a:p>
            <a:endParaRPr lang="en-GB" sz="2667" dirty="0"/>
          </a:p>
          <a:p>
            <a:r>
              <a:rPr lang="en-GB" sz="2667" dirty="0"/>
              <a:t>Cochrane Tobacco Addiction</a:t>
            </a:r>
          </a:p>
          <a:p>
            <a:pPr lvl="1"/>
            <a:r>
              <a:rPr lang="en-GB" sz="2667" dirty="0"/>
              <a:t>Behavioural interventions for smoking cessation</a:t>
            </a:r>
          </a:p>
          <a:p>
            <a:endParaRPr lang="en-GB" sz="2667" dirty="0"/>
          </a:p>
          <a:p>
            <a:r>
              <a:rPr lang="en-GB" sz="2667" dirty="0"/>
              <a:t>Cochrane Dementia &amp; Cognitive Improvement</a:t>
            </a:r>
          </a:p>
          <a:p>
            <a:pPr lvl="1"/>
            <a:r>
              <a:rPr lang="en-GB" sz="2667" dirty="0"/>
              <a:t>Non-pharmacological interventions for preventing delirium in hospitalised non-ICU patients</a:t>
            </a:r>
          </a:p>
        </p:txBody>
      </p:sp>
    </p:spTree>
    <p:extLst>
      <p:ext uri="{BB962C8B-B14F-4D97-AF65-F5344CB8AC3E}">
        <p14:creationId xmlns:p14="http://schemas.microsoft.com/office/powerpoint/2010/main" val="321521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pPr marL="0" indent="0">
              <a:buNone/>
            </a:pPr>
            <a:r>
              <a:rPr lang="en-GB" sz="1800" dirty="0"/>
              <a:t>Freeman SC, Scott NW, Powell R, Johnston M, Sutton AJ, Cooper NJ. Component network meta-analysis identifies the most effective components of psychological preparation for adults undergoing surgery under general </a:t>
            </a:r>
            <a:r>
              <a:rPr lang="en-GB" sz="1800" dirty="0" err="1"/>
              <a:t>anesthesia</a:t>
            </a:r>
            <a:r>
              <a:rPr lang="en-GB" sz="1800" dirty="0"/>
              <a:t>. </a:t>
            </a:r>
            <a:r>
              <a:rPr lang="en-GB" sz="1800" i="1" dirty="0"/>
              <a:t>Journal of Clinical Epidemiology </a:t>
            </a:r>
            <a:r>
              <a:rPr lang="en-GB" sz="1800" dirty="0"/>
              <a:t>2018 </a:t>
            </a:r>
            <a:r>
              <a:rPr lang="en-GB" sz="1800" dirty="0">
                <a:hlinkClick r:id="rId2" tooltip="Persistent link using digital object identifier"/>
              </a:rPr>
              <a:t>https://doi.org/10.1016/j.jclinepi.2018.02.012</a:t>
            </a:r>
            <a:endParaRPr lang="en-GB" sz="1800" dirty="0"/>
          </a:p>
          <a:p>
            <a:pPr marL="0" indent="0">
              <a:buNone/>
            </a:pPr>
            <a:endParaRPr lang="en-GB" sz="1800" dirty="0"/>
          </a:p>
          <a:p>
            <a:pPr marL="0" indent="0">
              <a:buNone/>
            </a:pPr>
            <a:r>
              <a:rPr lang="en-GB" sz="1800" dirty="0"/>
              <a:t>Powell R, Scott NW, Manyande A, et al. </a:t>
            </a:r>
            <a:r>
              <a:rPr lang="en-GB" sz="1800" i="1" dirty="0"/>
              <a:t>Cochrane Database of Systematic Reviews </a:t>
            </a:r>
            <a:r>
              <a:rPr lang="en-GB" sz="1800" dirty="0"/>
              <a:t>26 MAY 2016 DOI: 10.1002/14651858.CD008646.pub2</a:t>
            </a:r>
            <a:br>
              <a:rPr lang="en-GB" sz="1800" dirty="0"/>
            </a:br>
            <a:r>
              <a:rPr lang="en-GB" sz="1800" dirty="0">
                <a:solidFill>
                  <a:srgbClr val="000000"/>
                </a:solidFill>
                <a:hlinkClick r:id="rId3"/>
              </a:rPr>
              <a:t>http://onlinelibrary.wiley.com/doi/10.1002/14651858.CD008646.pub2/full#CD008646</a:t>
            </a:r>
          </a:p>
          <a:p>
            <a:pPr marL="0" indent="0">
              <a:buNone/>
            </a:pPr>
            <a:endParaRPr lang="en-GB" sz="1800" dirty="0"/>
          </a:p>
          <a:p>
            <a:pPr marL="0" indent="0">
              <a:buNone/>
            </a:pPr>
            <a:r>
              <a:rPr lang="en-GB" sz="1800" dirty="0" err="1"/>
              <a:t>Welton</a:t>
            </a:r>
            <a:r>
              <a:rPr lang="en-GB" sz="1800" dirty="0"/>
              <a:t> NJ, Caldwell DM, </a:t>
            </a:r>
            <a:r>
              <a:rPr lang="en-GB" sz="1800" dirty="0" err="1"/>
              <a:t>Adamopoulos</a:t>
            </a:r>
            <a:r>
              <a:rPr lang="en-GB" sz="1800" dirty="0"/>
              <a:t> E, </a:t>
            </a:r>
            <a:r>
              <a:rPr lang="en-GB" sz="1800" dirty="0" err="1"/>
              <a:t>Vedhara</a:t>
            </a:r>
            <a:r>
              <a:rPr lang="en-GB" sz="1800" dirty="0"/>
              <a:t> K. Mixed treatment comparison meta-analysis of complex interventions: psychological interventions in coronary heart disease. </a:t>
            </a:r>
            <a:r>
              <a:rPr lang="en-GB" sz="1800" i="1" dirty="0"/>
              <a:t>Am J </a:t>
            </a:r>
            <a:r>
              <a:rPr lang="en-GB" sz="1800" i="1" dirty="0" err="1"/>
              <a:t>Epidemiol</a:t>
            </a:r>
            <a:r>
              <a:rPr lang="en-GB" sz="1800" i="1" dirty="0"/>
              <a:t> </a:t>
            </a:r>
            <a:r>
              <a:rPr lang="en-GB" sz="1800" dirty="0"/>
              <a:t>2009:169 (9);1158-1165</a:t>
            </a:r>
          </a:p>
        </p:txBody>
      </p:sp>
    </p:spTree>
    <p:extLst>
      <p:ext uri="{BB962C8B-B14F-4D97-AF65-F5344CB8AC3E}">
        <p14:creationId xmlns:p14="http://schemas.microsoft.com/office/powerpoint/2010/main" val="25813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3747" y="5539846"/>
            <a:ext cx="8948057" cy="1292662"/>
          </a:xfrm>
          <a:prstGeom prst="rect">
            <a:avLst/>
          </a:prstGeom>
        </p:spPr>
        <p:txBody>
          <a:bodyPr wrap="square">
            <a:spAutoFit/>
          </a:bodyPr>
          <a:lstStyle/>
          <a:p>
            <a:pPr algn="ctr"/>
            <a:r>
              <a:rPr lang="en-GB" sz="1400" b="1" dirty="0">
                <a:solidFill>
                  <a:srgbClr val="333333"/>
                </a:solidFill>
                <a:latin typeface="Arial" panose="020B0604020202020204" pitchFamily="34" charset="0"/>
                <a:ea typeface="Calibri" panose="020F0502020204030204" pitchFamily="34" charset="0"/>
              </a:rPr>
              <a:t>The Complex Reviews Support Unit (CRSU) is funded by the National Institute for Health Research (project number 14/178/29) </a:t>
            </a:r>
            <a:r>
              <a:rPr lang="en-GB" sz="1400" b="1" dirty="0">
                <a:solidFill>
                  <a:srgbClr val="44546A"/>
                </a:solidFill>
                <a:latin typeface="Arial" panose="020B0604020202020204" pitchFamily="34" charset="0"/>
                <a:ea typeface="Calibri" panose="020F0502020204030204" pitchFamily="34" charset="0"/>
              </a:rPr>
              <a:t> </a:t>
            </a:r>
          </a:p>
          <a:p>
            <a:pPr algn="ctr"/>
            <a:endParaRPr lang="en-GB" sz="1400" b="1" dirty="0">
              <a:latin typeface="Times New Roman" panose="02020603050405020304" pitchFamily="18" charset="0"/>
              <a:ea typeface="Calibri" panose="020F0502020204030204" pitchFamily="34" charset="0"/>
            </a:endParaRPr>
          </a:p>
          <a:p>
            <a:pPr algn="ctr"/>
            <a:r>
              <a:rPr lang="en-GB" sz="1200" i="1" dirty="0">
                <a:solidFill>
                  <a:srgbClr val="333333"/>
                </a:solidFill>
                <a:latin typeface="Arial" panose="020B0604020202020204" pitchFamily="34" charset="0"/>
                <a:ea typeface="Calibri" panose="020F0502020204030204" pitchFamily="34" charset="0"/>
              </a:rPr>
              <a:t>Department of Health Disclaimer: </a:t>
            </a:r>
            <a:br>
              <a:rPr lang="en-GB" sz="1200" i="1" dirty="0">
                <a:solidFill>
                  <a:srgbClr val="333333"/>
                </a:solidFill>
                <a:latin typeface="Arial" panose="020B0604020202020204" pitchFamily="34" charset="0"/>
                <a:ea typeface="Calibri" panose="020F0502020204030204" pitchFamily="34" charset="0"/>
              </a:rPr>
            </a:br>
            <a:r>
              <a:rPr lang="en-GB" sz="1200" i="1" dirty="0">
                <a:solidFill>
                  <a:srgbClr val="333333"/>
                </a:solidFill>
                <a:latin typeface="Arial" panose="020B0604020202020204" pitchFamily="34" charset="0"/>
                <a:ea typeface="Calibri" panose="020F0502020204030204" pitchFamily="34" charset="0"/>
              </a:rPr>
              <a:t>The views and opinions expressed herein are those of the authors and do not necessarily reflect those of NIHR, NHS or the Department of Health</a:t>
            </a:r>
            <a:endParaRPr lang="en-GB" sz="1200" i="1" dirty="0">
              <a:latin typeface="Times New Roman" panose="02020603050405020304" pitchFamily="18" charset="0"/>
              <a:ea typeface="Calibri" panose="020F0502020204030204" pitchFamily="34" charset="0"/>
            </a:endParaRPr>
          </a:p>
        </p:txBody>
      </p:sp>
      <p:sp>
        <p:nvSpPr>
          <p:cNvPr id="6" name="Title 1"/>
          <p:cNvSpPr txBox="1">
            <a:spLocks/>
          </p:cNvSpPr>
          <p:nvPr/>
        </p:nvSpPr>
        <p:spPr>
          <a:xfrm>
            <a:off x="1524000" y="3265308"/>
            <a:ext cx="9144000" cy="12538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GB" sz="5400" b="1" u="sng" dirty="0">
                <a:solidFill>
                  <a:schemeClr val="accent1">
                    <a:lumMod val="75000"/>
                  </a:schemeClr>
                </a:solidFill>
              </a:rPr>
              <a:t>Further Topics</a:t>
            </a:r>
            <a:endParaRPr lang="en-GB" b="1" i="1" u="sng" dirty="0">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1643747" y="0"/>
            <a:ext cx="8723367" cy="1044146"/>
          </a:xfrm>
          <a:prstGeom prst="rect">
            <a:avLst/>
          </a:prstGeom>
        </p:spPr>
      </p:pic>
      <p:sp>
        <p:nvSpPr>
          <p:cNvPr id="3" name="TextBox 2"/>
          <p:cNvSpPr txBox="1"/>
          <p:nvPr/>
        </p:nvSpPr>
        <p:spPr>
          <a:xfrm>
            <a:off x="1524000" y="1044149"/>
            <a:ext cx="9144000" cy="1384995"/>
          </a:xfrm>
          <a:prstGeom prst="rect">
            <a:avLst/>
          </a:prstGeom>
          <a:solidFill>
            <a:srgbClr val="002060"/>
          </a:solidFill>
        </p:spPr>
        <p:txBody>
          <a:bodyPr wrap="square" rtlCol="0">
            <a:spAutoFit/>
          </a:bodyPr>
          <a:lstStyle/>
          <a:p>
            <a:pPr algn="ctr"/>
            <a:r>
              <a:rPr lang="en-GB" sz="6000" dirty="0">
                <a:solidFill>
                  <a:schemeClr val="accent1">
                    <a:lumMod val="20000"/>
                    <a:lumOff val="80000"/>
                  </a:schemeClr>
                </a:solidFill>
                <a:latin typeface="Gadugi" panose="020B0502040204020203" pitchFamily="34" charset="0"/>
              </a:rPr>
              <a:t>NIHR CRSU</a:t>
            </a:r>
          </a:p>
          <a:p>
            <a:pPr algn="ctr"/>
            <a:r>
              <a:rPr lang="en-GB" sz="2400" dirty="0">
                <a:solidFill>
                  <a:schemeClr val="accent1">
                    <a:lumMod val="20000"/>
                    <a:lumOff val="80000"/>
                  </a:schemeClr>
                </a:solidFill>
              </a:rPr>
              <a:t>Complex Reviews Support Unit</a:t>
            </a:r>
          </a:p>
        </p:txBody>
      </p:sp>
    </p:spTree>
    <p:extLst>
      <p:ext uri="{BB962C8B-B14F-4D97-AF65-F5344CB8AC3E}">
        <p14:creationId xmlns:p14="http://schemas.microsoft.com/office/powerpoint/2010/main" val="24042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7CE7-EE12-5A46-885D-5B5D7DD96824}"/>
              </a:ext>
            </a:extLst>
          </p:cNvPr>
          <p:cNvSpPr>
            <a:spLocks noGrp="1"/>
          </p:cNvSpPr>
          <p:nvPr>
            <p:ph type="title"/>
          </p:nvPr>
        </p:nvSpPr>
        <p:spPr/>
        <p:txBody>
          <a:bodyPr>
            <a:normAutofit/>
          </a:bodyPr>
          <a:lstStyle/>
          <a:p>
            <a:r>
              <a:rPr lang="en-US" sz="3800" dirty="0"/>
              <a:t>Supporting Cochrane Reviews – Advice and Training</a:t>
            </a:r>
          </a:p>
        </p:txBody>
      </p:sp>
      <p:sp>
        <p:nvSpPr>
          <p:cNvPr id="3" name="Content Placeholder 2">
            <a:extLst>
              <a:ext uri="{FF2B5EF4-FFF2-40B4-BE49-F238E27FC236}">
                <a16:creationId xmlns:a16="http://schemas.microsoft.com/office/drawing/2014/main" id="{0A838C59-FA99-7641-BF34-D5E571027435}"/>
              </a:ext>
            </a:extLst>
          </p:cNvPr>
          <p:cNvSpPr>
            <a:spLocks noGrp="1"/>
          </p:cNvSpPr>
          <p:nvPr>
            <p:ph sz="half" idx="1"/>
          </p:nvPr>
        </p:nvSpPr>
        <p:spPr/>
        <p:txBody>
          <a:bodyPr>
            <a:normAutofit/>
          </a:bodyPr>
          <a:lstStyle/>
          <a:p>
            <a:pPr>
              <a:lnSpc>
                <a:spcPct val="110000"/>
              </a:lnSpc>
              <a:spcBef>
                <a:spcPts val="1600"/>
              </a:spcBef>
            </a:pPr>
            <a:r>
              <a:rPr lang="en-US" dirty="0">
                <a:latin typeface="+mj-lt"/>
              </a:rPr>
              <a:t>Reviewers</a:t>
            </a:r>
          </a:p>
          <a:p>
            <a:pPr>
              <a:lnSpc>
                <a:spcPct val="110000"/>
              </a:lnSpc>
              <a:spcBef>
                <a:spcPts val="1600"/>
              </a:spcBef>
            </a:pPr>
            <a:r>
              <a:rPr lang="en-US" dirty="0">
                <a:latin typeface="+mj-lt"/>
              </a:rPr>
              <a:t>Review Groups</a:t>
            </a:r>
          </a:p>
          <a:p>
            <a:pPr>
              <a:lnSpc>
                <a:spcPct val="110000"/>
              </a:lnSpc>
              <a:spcBef>
                <a:spcPts val="1600"/>
              </a:spcBef>
            </a:pPr>
            <a:r>
              <a:rPr lang="en-US" dirty="0">
                <a:latin typeface="+mj-lt"/>
              </a:rPr>
              <a:t>Incentive Awards</a:t>
            </a:r>
          </a:p>
          <a:p>
            <a:pPr>
              <a:lnSpc>
                <a:spcPct val="110000"/>
              </a:lnSpc>
              <a:spcBef>
                <a:spcPts val="1600"/>
              </a:spcBef>
            </a:pPr>
            <a:r>
              <a:rPr lang="en-US" dirty="0" err="1">
                <a:latin typeface="+mj-lt"/>
              </a:rPr>
              <a:t>Programme</a:t>
            </a:r>
            <a:r>
              <a:rPr lang="en-US" dirty="0">
                <a:latin typeface="+mj-lt"/>
              </a:rPr>
              <a:t> Grants</a:t>
            </a:r>
          </a:p>
          <a:p>
            <a:pPr>
              <a:lnSpc>
                <a:spcPct val="110000"/>
              </a:lnSpc>
              <a:spcBef>
                <a:spcPts val="1600"/>
              </a:spcBef>
            </a:pPr>
            <a:r>
              <a:rPr lang="en-US" dirty="0">
                <a:latin typeface="+mj-lt"/>
              </a:rPr>
              <a:t>Editorial Teams</a:t>
            </a:r>
          </a:p>
        </p:txBody>
      </p:sp>
      <p:sp>
        <p:nvSpPr>
          <p:cNvPr id="4" name="Content Placeholder 3">
            <a:extLst>
              <a:ext uri="{FF2B5EF4-FFF2-40B4-BE49-F238E27FC236}">
                <a16:creationId xmlns:a16="http://schemas.microsoft.com/office/drawing/2014/main" id="{C0FC52A2-1950-704F-8718-555A361DF8D1}"/>
              </a:ext>
            </a:extLst>
          </p:cNvPr>
          <p:cNvSpPr>
            <a:spLocks noGrp="1"/>
          </p:cNvSpPr>
          <p:nvPr>
            <p:ph sz="half" idx="2"/>
          </p:nvPr>
        </p:nvSpPr>
        <p:spPr/>
        <p:txBody>
          <a:bodyPr>
            <a:normAutofit/>
          </a:bodyPr>
          <a:lstStyle/>
          <a:p>
            <a:pPr>
              <a:lnSpc>
                <a:spcPct val="110000"/>
              </a:lnSpc>
              <a:spcBef>
                <a:spcPts val="1600"/>
              </a:spcBef>
            </a:pPr>
            <a:r>
              <a:rPr lang="en-US" dirty="0">
                <a:latin typeface="+mj-lt"/>
              </a:rPr>
              <a:t>Refining review questions</a:t>
            </a:r>
          </a:p>
          <a:p>
            <a:pPr>
              <a:lnSpc>
                <a:spcPct val="110000"/>
              </a:lnSpc>
              <a:spcBef>
                <a:spcPts val="1600"/>
              </a:spcBef>
            </a:pPr>
            <a:r>
              <a:rPr lang="en-US" dirty="0">
                <a:latin typeface="+mj-lt"/>
              </a:rPr>
              <a:t>Consideration of types of data and data structure</a:t>
            </a:r>
          </a:p>
          <a:p>
            <a:pPr>
              <a:lnSpc>
                <a:spcPct val="110000"/>
              </a:lnSpc>
              <a:spcBef>
                <a:spcPts val="1600"/>
              </a:spcBef>
            </a:pPr>
            <a:r>
              <a:rPr lang="en-US" dirty="0">
                <a:latin typeface="+mj-lt"/>
              </a:rPr>
              <a:t>Methodological approaches</a:t>
            </a:r>
          </a:p>
          <a:p>
            <a:pPr>
              <a:lnSpc>
                <a:spcPct val="110000"/>
              </a:lnSpc>
              <a:spcBef>
                <a:spcPts val="1600"/>
              </a:spcBef>
            </a:pPr>
            <a:r>
              <a:rPr lang="en-US" dirty="0">
                <a:latin typeface="+mj-lt"/>
              </a:rPr>
              <a:t>Applications, protocols and reporting</a:t>
            </a:r>
          </a:p>
        </p:txBody>
      </p:sp>
    </p:spTree>
    <p:extLst>
      <p:ext uri="{BB962C8B-B14F-4D97-AF65-F5344CB8AC3E}">
        <p14:creationId xmlns:p14="http://schemas.microsoft.com/office/powerpoint/2010/main" val="2338306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83" y="187604"/>
            <a:ext cx="7886700" cy="969963"/>
          </a:xfrm>
        </p:spPr>
        <p:txBody>
          <a:bodyPr>
            <a:normAutofit/>
          </a:bodyPr>
          <a:lstStyle/>
          <a:p>
            <a:r>
              <a:rPr lang="en-GB" sz="4000" b="1" dirty="0"/>
              <a:t>OUTLINE</a:t>
            </a:r>
            <a:endParaRPr lang="en-GB" sz="4000" b="1" i="1" dirty="0"/>
          </a:p>
        </p:txBody>
      </p:sp>
      <p:sp>
        <p:nvSpPr>
          <p:cNvPr id="3" name="Content Placeholder 2"/>
          <p:cNvSpPr>
            <a:spLocks noGrp="1"/>
          </p:cNvSpPr>
          <p:nvPr>
            <p:ph idx="1"/>
          </p:nvPr>
        </p:nvSpPr>
        <p:spPr/>
        <p:txBody>
          <a:bodyPr/>
          <a:lstStyle/>
          <a:p>
            <a:pPr marL="0" indent="0">
              <a:buNone/>
            </a:pPr>
            <a:endParaRPr lang="en-GB" dirty="0"/>
          </a:p>
          <a:p>
            <a:pPr lvl="1"/>
            <a:endParaRPr lang="en-GB" dirty="0"/>
          </a:p>
        </p:txBody>
      </p:sp>
      <p:sp>
        <p:nvSpPr>
          <p:cNvPr id="5" name="Slide Number Placeholder 4"/>
          <p:cNvSpPr>
            <a:spLocks noGrp="1"/>
          </p:cNvSpPr>
          <p:nvPr>
            <p:ph type="sldNum" sz="quarter" idx="12"/>
          </p:nvPr>
        </p:nvSpPr>
        <p:spPr/>
        <p:txBody>
          <a:bodyPr/>
          <a:lstStyle/>
          <a:p>
            <a:fld id="{DCDB32AE-C524-4D36-AAC4-40248CBD2864}" type="slidenum">
              <a:rPr lang="en-GB" smtClean="0"/>
              <a:t>50</a:t>
            </a:fld>
            <a:endParaRPr lang="en-GB"/>
          </a:p>
        </p:txBody>
      </p:sp>
      <p:sp>
        <p:nvSpPr>
          <p:cNvPr id="6" name="TextBox 5"/>
          <p:cNvSpPr txBox="1"/>
          <p:nvPr/>
        </p:nvSpPr>
        <p:spPr>
          <a:xfrm>
            <a:off x="2065868" y="1247261"/>
            <a:ext cx="7738533" cy="4585871"/>
          </a:xfrm>
          <a:prstGeom prst="rect">
            <a:avLst/>
          </a:prstGeom>
          <a:noFill/>
        </p:spPr>
        <p:txBody>
          <a:bodyPr wrap="square" rtlCol="0">
            <a:spAutoFit/>
          </a:bodyPr>
          <a:lstStyle/>
          <a:p>
            <a:pPr>
              <a:spcBef>
                <a:spcPts val="600"/>
              </a:spcBef>
              <a:spcAft>
                <a:spcPts val="600"/>
              </a:spcAft>
            </a:pPr>
            <a:r>
              <a:rPr lang="en-GB" sz="2400" dirty="0">
                <a:sym typeface="Wingdings" panose="05000000000000000000" pitchFamily="2" charset="2"/>
              </a:rPr>
              <a:t></a:t>
            </a:r>
            <a:r>
              <a:rPr lang="en-GB" sz="2400" dirty="0"/>
              <a:t>Network meta-analysis</a:t>
            </a:r>
          </a:p>
          <a:p>
            <a:pPr marL="342900" indent="-342900">
              <a:spcBef>
                <a:spcPts val="600"/>
              </a:spcBef>
              <a:spcAft>
                <a:spcPts val="600"/>
              </a:spcAft>
              <a:buFont typeface="Arial" panose="020B0604020202020204" pitchFamily="34" charset="0"/>
              <a:buChar char="•"/>
            </a:pPr>
            <a:r>
              <a:rPr lang="en-GB" sz="2400" dirty="0"/>
              <a:t>Diagnostic Test Accuracy Reviews</a:t>
            </a:r>
          </a:p>
          <a:p>
            <a:pPr marL="742950" lvl="1" indent="-285750">
              <a:spcBef>
                <a:spcPts val="600"/>
              </a:spcBef>
              <a:spcAft>
                <a:spcPts val="600"/>
              </a:spcAft>
              <a:buFont typeface="Arial" panose="020B0604020202020204" pitchFamily="34" charset="0"/>
              <a:buChar char="•"/>
            </a:pPr>
            <a:r>
              <a:rPr lang="en-GB" sz="2000" dirty="0"/>
              <a:t>DTA-MA App </a:t>
            </a:r>
            <a:r>
              <a:rPr lang="en-GB" sz="2000" dirty="0">
                <a:hlinkClick r:id="rId3"/>
              </a:rPr>
              <a:t>https://crsu.shinyapps.io/dta_ma/</a:t>
            </a:r>
            <a:endParaRPr lang="en-GB" sz="2000" dirty="0"/>
          </a:p>
          <a:p>
            <a:pPr marL="342900" indent="-342900">
              <a:spcBef>
                <a:spcPts val="600"/>
              </a:spcBef>
              <a:spcAft>
                <a:spcPts val="600"/>
              </a:spcAft>
              <a:buFont typeface="Arial" panose="020B0604020202020204" pitchFamily="34" charset="0"/>
              <a:buChar char="•"/>
            </a:pPr>
            <a:r>
              <a:rPr lang="en-GB" sz="2400" dirty="0"/>
              <a:t>Individual patient data</a:t>
            </a:r>
          </a:p>
          <a:p>
            <a:pPr marL="342900" indent="-342900">
              <a:spcBef>
                <a:spcPts val="600"/>
              </a:spcBef>
              <a:spcAft>
                <a:spcPts val="600"/>
              </a:spcAft>
              <a:buFont typeface="Arial" panose="020B0604020202020204" pitchFamily="34" charset="0"/>
              <a:buChar char="•"/>
            </a:pPr>
            <a:r>
              <a:rPr lang="en-GB" sz="2400" dirty="0"/>
              <a:t>Prognostic Reviews</a:t>
            </a:r>
          </a:p>
          <a:p>
            <a:pPr marL="342900" indent="-342900">
              <a:spcBef>
                <a:spcPts val="600"/>
              </a:spcBef>
              <a:spcAft>
                <a:spcPts val="600"/>
              </a:spcAft>
              <a:buFont typeface="Arial" panose="020B0604020202020204" pitchFamily="34" charset="0"/>
              <a:buChar char="•"/>
            </a:pPr>
            <a:r>
              <a:rPr lang="en-GB" sz="2400" dirty="0"/>
              <a:t>Sequential analysis </a:t>
            </a:r>
          </a:p>
          <a:p>
            <a:pPr marL="342900" indent="-342900">
              <a:spcBef>
                <a:spcPts val="600"/>
              </a:spcBef>
              <a:spcAft>
                <a:spcPts val="600"/>
              </a:spcAft>
              <a:buFont typeface="Arial" panose="020B0604020202020204" pitchFamily="34" charset="0"/>
              <a:buChar char="•"/>
            </a:pPr>
            <a:r>
              <a:rPr lang="en-GB" sz="2400" dirty="0"/>
              <a:t>Using evidence synthesis to help inform the next study</a:t>
            </a:r>
          </a:p>
          <a:p>
            <a:pPr marL="342900" indent="-342900">
              <a:spcBef>
                <a:spcPts val="600"/>
              </a:spcBef>
              <a:spcAft>
                <a:spcPts val="600"/>
              </a:spcAft>
              <a:buFont typeface="Arial" panose="020B0604020202020204" pitchFamily="34" charset="0"/>
              <a:buChar char="•"/>
            </a:pPr>
            <a:r>
              <a:rPr lang="en-GB" sz="2400" dirty="0"/>
              <a:t>Non-statistical synthesis of qualitative data</a:t>
            </a:r>
          </a:p>
          <a:p>
            <a:pPr marL="342900" indent="-342900">
              <a:spcBef>
                <a:spcPts val="600"/>
              </a:spcBef>
              <a:spcAft>
                <a:spcPts val="600"/>
              </a:spcAft>
              <a:buFont typeface="Arial" panose="020B0604020202020204" pitchFamily="34" charset="0"/>
              <a:buChar char="•"/>
            </a:pPr>
            <a:r>
              <a:rPr lang="en-GB" sz="2400" dirty="0"/>
              <a:t>How can the CRSU help your group</a:t>
            </a:r>
          </a:p>
        </p:txBody>
      </p:sp>
    </p:spTree>
    <p:extLst>
      <p:ext uri="{BB962C8B-B14F-4D97-AF65-F5344CB8AC3E}">
        <p14:creationId xmlns:p14="http://schemas.microsoft.com/office/powerpoint/2010/main" val="2609032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5849" b="16625"/>
          <a:stretch/>
        </p:blipFill>
        <p:spPr>
          <a:xfrm>
            <a:off x="1600200" y="836522"/>
            <a:ext cx="6034762" cy="5859435"/>
          </a:xfrm>
          <a:prstGeom prst="rect">
            <a:avLst/>
          </a:prstGeom>
        </p:spPr>
      </p:pic>
      <p:sp>
        <p:nvSpPr>
          <p:cNvPr id="6" name="Oval Callout 5"/>
          <p:cNvSpPr/>
          <p:nvPr/>
        </p:nvSpPr>
        <p:spPr>
          <a:xfrm>
            <a:off x="6168535" y="2050187"/>
            <a:ext cx="4528288" cy="2056155"/>
          </a:xfrm>
          <a:prstGeom prst="wedgeEllipseCallout">
            <a:avLst>
              <a:gd name="adj1" fmla="val -48471"/>
              <a:gd name="adj2" fmla="val 629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00200" y="1"/>
            <a:ext cx="8991600" cy="836521"/>
          </a:xfrm>
        </p:spPr>
        <p:txBody>
          <a:bodyPr/>
          <a:lstStyle/>
          <a:p>
            <a:r>
              <a:rPr lang="en-GB" b="1" dirty="0"/>
              <a:t>Diagnostic Test Accuracy Meta-analysis</a:t>
            </a:r>
          </a:p>
        </p:txBody>
      </p:sp>
      <p:sp>
        <p:nvSpPr>
          <p:cNvPr id="5" name="TextBox 4"/>
          <p:cNvSpPr txBox="1"/>
          <p:nvPr/>
        </p:nvSpPr>
        <p:spPr>
          <a:xfrm>
            <a:off x="6573504" y="2452315"/>
            <a:ext cx="3718350" cy="1477328"/>
          </a:xfrm>
          <a:prstGeom prst="rect">
            <a:avLst/>
          </a:prstGeom>
          <a:noFill/>
        </p:spPr>
        <p:txBody>
          <a:bodyPr wrap="square" rtlCol="0">
            <a:spAutoFit/>
          </a:bodyPr>
          <a:lstStyle/>
          <a:p>
            <a:pPr algn="ctr"/>
            <a:r>
              <a:rPr lang="en-GB" dirty="0">
                <a:solidFill>
                  <a:srgbClr val="FF0000"/>
                </a:solidFill>
              </a:rPr>
              <a:t>Tuesday 18</a:t>
            </a:r>
            <a:r>
              <a:rPr lang="en-GB" baseline="30000" dirty="0">
                <a:solidFill>
                  <a:srgbClr val="FF0000"/>
                </a:solidFill>
              </a:rPr>
              <a:t>th</a:t>
            </a:r>
            <a:r>
              <a:rPr lang="en-GB" dirty="0">
                <a:solidFill>
                  <a:srgbClr val="FF0000"/>
                </a:solidFill>
              </a:rPr>
              <a:t> September 11:00 – 11:10 Carrick 3, OS43</a:t>
            </a:r>
          </a:p>
          <a:p>
            <a:pPr algn="ctr"/>
            <a:r>
              <a:rPr lang="en-GB" b="1" dirty="0">
                <a:solidFill>
                  <a:srgbClr val="FF0000"/>
                </a:solidFill>
              </a:rPr>
              <a:t>‘An interactive web application to aid diagnostic test accuracy meta-analysis’</a:t>
            </a:r>
            <a:endParaRPr lang="en-GB" dirty="0">
              <a:solidFill>
                <a:srgbClr val="FF0000"/>
              </a:solidFill>
            </a:endParaRPr>
          </a:p>
        </p:txBody>
      </p:sp>
      <p:sp>
        <p:nvSpPr>
          <p:cNvPr id="7" name="TextBox 6"/>
          <p:cNvSpPr txBox="1"/>
          <p:nvPr/>
        </p:nvSpPr>
        <p:spPr>
          <a:xfrm>
            <a:off x="5396158" y="4503462"/>
            <a:ext cx="3600400" cy="369332"/>
          </a:xfrm>
          <a:prstGeom prst="rect">
            <a:avLst/>
          </a:prstGeom>
          <a:noFill/>
        </p:spPr>
        <p:txBody>
          <a:bodyPr wrap="square" rtlCol="0">
            <a:spAutoFit/>
          </a:bodyPr>
          <a:lstStyle/>
          <a:p>
            <a:r>
              <a:rPr lang="en-GB" dirty="0">
                <a:hlinkClick r:id="rId4"/>
              </a:rPr>
              <a:t>https://crsu.shinyapps.io/dta_ma/</a:t>
            </a:r>
            <a:r>
              <a:rPr lang="en-GB" dirty="0"/>
              <a:t> </a:t>
            </a:r>
          </a:p>
        </p:txBody>
      </p:sp>
    </p:spTree>
    <p:extLst>
      <p:ext uri="{BB962C8B-B14F-4D97-AF65-F5344CB8AC3E}">
        <p14:creationId xmlns:p14="http://schemas.microsoft.com/office/powerpoint/2010/main" val="404136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50" y="-66674"/>
            <a:ext cx="7886700" cy="1325563"/>
          </a:xfrm>
        </p:spPr>
        <p:txBody>
          <a:bodyPr/>
          <a:lstStyle/>
          <a:p>
            <a:r>
              <a:rPr lang="en-GB" b="1" dirty="0"/>
              <a:t>Individual Patient Data (IPD)</a:t>
            </a:r>
          </a:p>
        </p:txBody>
      </p:sp>
      <p:sp>
        <p:nvSpPr>
          <p:cNvPr id="3" name="Content Placeholder 2"/>
          <p:cNvSpPr>
            <a:spLocks noGrp="1"/>
          </p:cNvSpPr>
          <p:nvPr>
            <p:ph idx="1"/>
          </p:nvPr>
        </p:nvSpPr>
        <p:spPr>
          <a:xfrm>
            <a:off x="1989667" y="1159706"/>
            <a:ext cx="8390467" cy="5274732"/>
          </a:xfrm>
        </p:spPr>
        <p:txBody>
          <a:bodyPr>
            <a:normAutofit/>
          </a:bodyPr>
          <a:lstStyle/>
          <a:p>
            <a:r>
              <a:rPr lang="en-GB" sz="3000" dirty="0"/>
              <a:t>Desirable</a:t>
            </a:r>
          </a:p>
          <a:p>
            <a:r>
              <a:rPr lang="en-GB" sz="3000" dirty="0"/>
              <a:t>Can greatly improve power and reliability of patient level covariate (e.g. subgroup) analyses</a:t>
            </a:r>
          </a:p>
          <a:p>
            <a:r>
              <a:rPr lang="en-GB" sz="3000" dirty="0"/>
              <a:t>IPD models for pairwise meta-analysis and NMA possible</a:t>
            </a:r>
          </a:p>
          <a:p>
            <a:r>
              <a:rPr lang="en-GB" sz="3000" dirty="0"/>
              <a:t>IPD diagnostic test models evolving</a:t>
            </a:r>
          </a:p>
          <a:p>
            <a:r>
              <a:rPr lang="en-GB" sz="3000" dirty="0"/>
              <a:t>Often not possible to obtain IPD from all relevant studies</a:t>
            </a:r>
          </a:p>
          <a:p>
            <a:pPr lvl="1"/>
            <a:r>
              <a:rPr lang="en-GB" sz="2600" dirty="0"/>
              <a:t>Methods to use IPD where available and summary data otherwise exist</a:t>
            </a:r>
          </a:p>
          <a:p>
            <a:pPr marL="0" indent="0">
              <a:buNone/>
            </a:pPr>
            <a:endParaRPr lang="en-GB" dirty="0"/>
          </a:p>
        </p:txBody>
      </p:sp>
    </p:spTree>
    <p:extLst>
      <p:ext uri="{BB962C8B-B14F-4D97-AF65-F5344CB8AC3E}">
        <p14:creationId xmlns:p14="http://schemas.microsoft.com/office/powerpoint/2010/main" val="166725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48284"/>
            <a:ext cx="7886700" cy="871007"/>
          </a:xfrm>
        </p:spPr>
        <p:txBody>
          <a:bodyPr/>
          <a:lstStyle/>
          <a:p>
            <a:r>
              <a:rPr lang="en-GB" b="1" dirty="0"/>
              <a:t>Prognostic Reviews</a:t>
            </a:r>
          </a:p>
        </p:txBody>
      </p:sp>
      <p:sp>
        <p:nvSpPr>
          <p:cNvPr id="3" name="Content Placeholder 2"/>
          <p:cNvSpPr>
            <a:spLocks noGrp="1"/>
          </p:cNvSpPr>
          <p:nvPr>
            <p:ph idx="1"/>
          </p:nvPr>
        </p:nvSpPr>
        <p:spPr>
          <a:xfrm>
            <a:off x="2152650" y="1290167"/>
            <a:ext cx="7886700" cy="4351338"/>
          </a:xfrm>
        </p:spPr>
        <p:txBody>
          <a:bodyPr>
            <a:normAutofit/>
          </a:bodyPr>
          <a:lstStyle/>
          <a:p>
            <a:r>
              <a:rPr lang="en-GB" dirty="0"/>
              <a:t>First Cochrane pilots / exemplar reviews underway</a:t>
            </a:r>
          </a:p>
          <a:p>
            <a:r>
              <a:rPr lang="en-GB" dirty="0"/>
              <a:t>Under developed area</a:t>
            </a:r>
          </a:p>
          <a:p>
            <a:r>
              <a:rPr lang="en-GB" dirty="0"/>
              <a:t>Seek guidance from Cochrane Prognostic Review Methods Group in the first instance</a:t>
            </a:r>
          </a:p>
          <a:p>
            <a:r>
              <a:rPr lang="en-GB" dirty="0"/>
              <a:t>CRSU has some, but not extensive, experience</a:t>
            </a:r>
          </a:p>
        </p:txBody>
      </p:sp>
    </p:spTree>
    <p:extLst>
      <p:ext uri="{BB962C8B-B14F-4D97-AF65-F5344CB8AC3E}">
        <p14:creationId xmlns:p14="http://schemas.microsoft.com/office/powerpoint/2010/main" val="50850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81" y="-83147"/>
            <a:ext cx="8763857" cy="1052859"/>
          </a:xfrm>
        </p:spPr>
        <p:txBody>
          <a:bodyPr>
            <a:normAutofit/>
          </a:bodyPr>
          <a:lstStyle/>
          <a:p>
            <a:r>
              <a:rPr lang="en-GB" b="1" dirty="0"/>
              <a:t>Trial Sequential Analysis (TSA) </a:t>
            </a:r>
          </a:p>
        </p:txBody>
      </p:sp>
      <p:sp>
        <p:nvSpPr>
          <p:cNvPr id="3" name="Content Placeholder 2"/>
          <p:cNvSpPr>
            <a:spLocks noGrp="1"/>
          </p:cNvSpPr>
          <p:nvPr>
            <p:ph idx="1"/>
          </p:nvPr>
        </p:nvSpPr>
        <p:spPr>
          <a:xfrm>
            <a:off x="1642532" y="969712"/>
            <a:ext cx="8771467" cy="1841221"/>
          </a:xfrm>
        </p:spPr>
        <p:txBody>
          <a:bodyPr>
            <a:normAutofit/>
          </a:bodyPr>
          <a:lstStyle/>
          <a:p>
            <a:r>
              <a:rPr lang="en-GB" sz="3200" dirty="0"/>
              <a:t>TSA used to adjust meta-analysis for multiple looks at the data when a M-A is updated</a:t>
            </a:r>
          </a:p>
          <a:p>
            <a:pPr lvl="1"/>
            <a:r>
              <a:rPr lang="en-GB" dirty="0"/>
              <a:t>Similar to interim analysis in a single clinical trial</a:t>
            </a:r>
          </a:p>
          <a:p>
            <a:pPr lvl="1"/>
            <a:r>
              <a:rPr lang="en-GB" dirty="0"/>
              <a:t>Crudely, the effect will be to make p-values less “significant”</a:t>
            </a:r>
            <a:endParaRPr lang="en-GB" sz="1800" dirty="0"/>
          </a:p>
          <a:p>
            <a:pPr lvl="1"/>
            <a:endParaRPr lang="en-GB" dirty="0"/>
          </a:p>
          <a:p>
            <a:pPr lvl="1"/>
            <a:endParaRPr lang="en-GB" dirty="0"/>
          </a:p>
          <a:p>
            <a:pPr lvl="1"/>
            <a:endParaRPr lang="en-GB" dirty="0"/>
          </a:p>
          <a:p>
            <a:pPr lvl="1"/>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028" name="Picture 4" descr="Image result for trial sequential analysis">
            <a:extLst>
              <a:ext uri="{FF2B5EF4-FFF2-40B4-BE49-F238E27FC236}">
                <a16:creationId xmlns:a16="http://schemas.microsoft.com/office/drawing/2014/main" id="{F7EBF35C-61A4-4077-83E1-7D9B644BC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481" y="2890808"/>
            <a:ext cx="8537751" cy="384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20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FB82-6401-4B51-9216-06BDCA12D6AA}"/>
              </a:ext>
            </a:extLst>
          </p:cNvPr>
          <p:cNvSpPr>
            <a:spLocks noGrp="1"/>
          </p:cNvSpPr>
          <p:nvPr>
            <p:ph type="title"/>
          </p:nvPr>
        </p:nvSpPr>
        <p:spPr>
          <a:xfrm>
            <a:off x="1966383" y="77260"/>
            <a:ext cx="7886700" cy="1325563"/>
          </a:xfrm>
        </p:spPr>
        <p:txBody>
          <a:bodyPr/>
          <a:lstStyle/>
          <a:p>
            <a:r>
              <a:rPr lang="en-GB" b="1" dirty="0"/>
              <a:t>Using evidence synthesis to help inform the next study</a:t>
            </a:r>
          </a:p>
        </p:txBody>
      </p:sp>
      <p:sp>
        <p:nvSpPr>
          <p:cNvPr id="3" name="Content Placeholder 2">
            <a:extLst>
              <a:ext uri="{FF2B5EF4-FFF2-40B4-BE49-F238E27FC236}">
                <a16:creationId xmlns:a16="http://schemas.microsoft.com/office/drawing/2014/main" id="{C7638E2A-6E7E-4FB3-AEB3-7C160148CB16}"/>
              </a:ext>
            </a:extLst>
          </p:cNvPr>
          <p:cNvSpPr>
            <a:spLocks noGrp="1"/>
          </p:cNvSpPr>
          <p:nvPr>
            <p:ph idx="1"/>
          </p:nvPr>
        </p:nvSpPr>
        <p:spPr>
          <a:xfrm>
            <a:off x="1875796" y="1666318"/>
            <a:ext cx="8702211" cy="4646115"/>
          </a:xfrm>
        </p:spPr>
        <p:txBody>
          <a:bodyPr/>
          <a:lstStyle/>
          <a:p>
            <a:r>
              <a:rPr lang="en-GB" dirty="0"/>
              <a:t>Related to TSA is the issue of how a meta-analysis should inform the design of future studies</a:t>
            </a:r>
          </a:p>
          <a:p>
            <a:pPr lvl="1"/>
            <a:r>
              <a:rPr lang="en-GB" dirty="0"/>
              <a:t>Including comparators &amp; sample size</a:t>
            </a:r>
          </a:p>
          <a:p>
            <a:r>
              <a:rPr lang="en-GB" dirty="0"/>
              <a:t>Would you be comfortable with a £1 million trial going ahead that had 0 chance of changing the conclusion of an </a:t>
            </a:r>
            <a:r>
              <a:rPr lang="en-GB"/>
              <a:t>existing meta-analysis?</a:t>
            </a:r>
            <a:endParaRPr lang="en-GB" dirty="0"/>
          </a:p>
          <a:p>
            <a:pPr lvl="1"/>
            <a:r>
              <a:rPr lang="en-GB" dirty="0"/>
              <a:t>When there is some heterogeneity this is very possible(!)</a:t>
            </a:r>
          </a:p>
          <a:p>
            <a:r>
              <a:rPr lang="en-GB" dirty="0"/>
              <a:t>Should Cochrane reviews place more emphasis here and play an active role in Evidence Based Research?</a:t>
            </a:r>
          </a:p>
          <a:p>
            <a:pPr marL="457189" lvl="1" indent="0">
              <a:buNone/>
            </a:pPr>
            <a:r>
              <a:rPr lang="en-GB" dirty="0"/>
              <a:t>“Inform the future as well as summarise the past” </a:t>
            </a:r>
          </a:p>
        </p:txBody>
      </p:sp>
    </p:spTree>
    <p:extLst>
      <p:ext uri="{BB962C8B-B14F-4D97-AF65-F5344CB8AC3E}">
        <p14:creationId xmlns:p14="http://schemas.microsoft.com/office/powerpoint/2010/main" val="2419204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FB82-6401-4B51-9216-06BDCA12D6AA}"/>
              </a:ext>
            </a:extLst>
          </p:cNvPr>
          <p:cNvSpPr>
            <a:spLocks noGrp="1"/>
          </p:cNvSpPr>
          <p:nvPr>
            <p:ph type="title"/>
          </p:nvPr>
        </p:nvSpPr>
        <p:spPr>
          <a:xfrm>
            <a:off x="1820335" y="59268"/>
            <a:ext cx="8532284" cy="962555"/>
          </a:xfrm>
        </p:spPr>
        <p:txBody>
          <a:bodyPr>
            <a:normAutofit fontScale="90000"/>
          </a:bodyPr>
          <a:lstStyle/>
          <a:p>
            <a:pPr>
              <a:spcBef>
                <a:spcPts val="600"/>
              </a:spcBef>
              <a:spcAft>
                <a:spcPts val="600"/>
              </a:spcAft>
            </a:pPr>
            <a:r>
              <a:rPr lang="en-GB" b="1" dirty="0"/>
              <a:t>Narrative synthesis of qualitative data</a:t>
            </a:r>
          </a:p>
        </p:txBody>
      </p:sp>
      <p:sp>
        <p:nvSpPr>
          <p:cNvPr id="5" name="Rectangle 4"/>
          <p:cNvSpPr/>
          <p:nvPr/>
        </p:nvSpPr>
        <p:spPr>
          <a:xfrm>
            <a:off x="1820335" y="862769"/>
            <a:ext cx="8475133" cy="5755422"/>
          </a:xfrm>
          <a:prstGeom prst="rect">
            <a:avLst/>
          </a:prstGeom>
        </p:spPr>
        <p:txBody>
          <a:bodyPr wrap="square">
            <a:spAutoFit/>
          </a:bodyPr>
          <a:lstStyle/>
          <a:p>
            <a:pPr marL="285750" indent="-285750">
              <a:buFont typeface="Arial" panose="020B0604020202020204" pitchFamily="34" charset="0"/>
              <a:buChar char="•"/>
            </a:pPr>
            <a:r>
              <a:rPr lang="en-GB" sz="2800" dirty="0"/>
              <a:t>Textually describing the overall effect noting variations in study characteristics, implementation, etc.</a:t>
            </a:r>
          </a:p>
          <a:p>
            <a:pPr marL="285750" indent="-285750">
              <a:buFont typeface="Arial" panose="020B0604020202020204" pitchFamily="34" charset="0"/>
              <a:buChar char="•"/>
            </a:pPr>
            <a:r>
              <a:rPr lang="en-GB" sz="2800" dirty="0"/>
              <a:t>Synthesis involved bringing data together at some level – more than simply summarising one study at a time</a:t>
            </a:r>
          </a:p>
          <a:p>
            <a:pPr marL="285750" indent="-285750">
              <a:buFont typeface="Arial" panose="020B0604020202020204" pitchFamily="34" charset="0"/>
              <a:buChar char="•"/>
            </a:pPr>
            <a:r>
              <a:rPr lang="en-GB" sz="2800" dirty="0"/>
              <a:t>Used when high level of heterogeneity contra-indicate meta-analysis</a:t>
            </a:r>
          </a:p>
          <a:p>
            <a:pPr marL="742950" lvl="1" indent="-285750">
              <a:buFont typeface="Arial" panose="020B0604020202020204" pitchFamily="34" charset="0"/>
              <a:buChar char="•"/>
            </a:pPr>
            <a:r>
              <a:rPr lang="en-GB" sz="2400" dirty="0"/>
              <a:t>Not just when statistical heterogeneity – other sources include study design, conceptual (intervention, outcome, context, population)</a:t>
            </a:r>
          </a:p>
          <a:p>
            <a:pPr marL="285750" indent="-285750">
              <a:buFont typeface="Arial" panose="020B0604020202020204" pitchFamily="34" charset="0"/>
              <a:buChar char="•"/>
            </a:pPr>
            <a:r>
              <a:rPr lang="en-GB" sz="2800" dirty="0"/>
              <a:t>Identifies patterns and explanations for variation in effects</a:t>
            </a:r>
          </a:p>
          <a:p>
            <a:pPr marL="742950" lvl="1" indent="-285750">
              <a:buFont typeface="Arial" panose="020B0604020202020204" pitchFamily="34" charset="0"/>
              <a:buChar char="•"/>
            </a:pPr>
            <a:r>
              <a:rPr lang="en-GB" sz="2400" dirty="0"/>
              <a:t>E.g. what works for who, in what circumstances</a:t>
            </a:r>
          </a:p>
          <a:p>
            <a:pPr marL="285750" indent="-285750">
              <a:buFont typeface="Arial" panose="020B0604020202020204" pitchFamily="34" charset="0"/>
              <a:buChar char="•"/>
            </a:pPr>
            <a:r>
              <a:rPr lang="en-GB" sz="2400" dirty="0"/>
              <a:t>Workshops on this over the last couple of days by Hilary Thomson and others.</a:t>
            </a:r>
          </a:p>
        </p:txBody>
      </p:sp>
    </p:spTree>
    <p:extLst>
      <p:ext uri="{BB962C8B-B14F-4D97-AF65-F5344CB8AC3E}">
        <p14:creationId xmlns:p14="http://schemas.microsoft.com/office/powerpoint/2010/main" val="1763285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827" y="88681"/>
            <a:ext cx="7886700" cy="882427"/>
          </a:xfrm>
        </p:spPr>
        <p:txBody>
          <a:bodyPr>
            <a:normAutofit/>
          </a:bodyPr>
          <a:lstStyle/>
          <a:p>
            <a:r>
              <a:rPr lang="en-GB" sz="4000" b="1" dirty="0"/>
              <a:t>How can CRSU help your group  </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712" y="964019"/>
            <a:ext cx="8087627" cy="5670636"/>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398642" y="175715"/>
            <a:ext cx="1474128" cy="1590786"/>
          </a:xfrm>
        </p:spPr>
      </p:pic>
    </p:spTree>
    <p:extLst>
      <p:ext uri="{BB962C8B-B14F-4D97-AF65-F5344CB8AC3E}">
        <p14:creationId xmlns:p14="http://schemas.microsoft.com/office/powerpoint/2010/main" val="3425484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66827" y="88681"/>
            <a:ext cx="7886700" cy="882427"/>
          </a:xfrm>
        </p:spPr>
        <p:txBody>
          <a:bodyPr>
            <a:normAutofit/>
          </a:bodyPr>
          <a:lstStyle/>
          <a:p>
            <a:r>
              <a:rPr lang="en-GB" sz="4000" b="1" dirty="0"/>
              <a:t>How can CRSU help your group  </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527" y="88681"/>
            <a:ext cx="1474128" cy="1590786"/>
          </a:xfrm>
          <a:prstGeom prst="rect">
            <a:avLst/>
          </a:prstGeom>
        </p:spPr>
      </p:pic>
      <p:graphicFrame>
        <p:nvGraphicFramePr>
          <p:cNvPr id="6" name="Table 5"/>
          <p:cNvGraphicFramePr>
            <a:graphicFrameLocks noGrp="1"/>
          </p:cNvGraphicFramePr>
          <p:nvPr>
            <p:extLst/>
          </p:nvPr>
        </p:nvGraphicFramePr>
        <p:xfrm>
          <a:off x="1935127" y="1762094"/>
          <a:ext cx="5004390" cy="3897456"/>
        </p:xfrm>
        <a:graphic>
          <a:graphicData uri="http://schemas.openxmlformats.org/drawingml/2006/table">
            <a:tbl>
              <a:tblPr firstRow="1" bandRow="1">
                <a:tableStyleId>{5C22544A-7EE6-4342-B048-85BDC9FD1C3A}</a:tableStyleId>
              </a:tblPr>
              <a:tblGrid>
                <a:gridCol w="5004390">
                  <a:extLst>
                    <a:ext uri="{9D8B030D-6E8A-4147-A177-3AD203B41FA5}">
                      <a16:colId xmlns:a16="http://schemas.microsoft.com/office/drawing/2014/main" val="20000"/>
                    </a:ext>
                  </a:extLst>
                </a:gridCol>
              </a:tblGrid>
              <a:tr h="0">
                <a:tc>
                  <a:txBody>
                    <a:bodyPr/>
                    <a:lstStyle/>
                    <a:p>
                      <a:r>
                        <a:rPr lang="en-GB" dirty="0"/>
                        <a:t>Studies needing</a:t>
                      </a:r>
                      <a:r>
                        <a:rPr lang="en-GB" baseline="0" dirty="0"/>
                        <a:t> updates</a:t>
                      </a:r>
                      <a:endParaRPr lang="en-GB" dirty="0"/>
                    </a:p>
                  </a:txBody>
                  <a:tcPr/>
                </a:tc>
                <a:extLst>
                  <a:ext uri="{0D108BD9-81ED-4DB2-BD59-A6C34878D82A}">
                    <a16:rowId xmlns:a16="http://schemas.microsoft.com/office/drawing/2014/main" val="10000"/>
                  </a:ext>
                </a:extLst>
              </a:tr>
              <a:tr h="481936">
                <a:tc>
                  <a:txBody>
                    <a:bodyPr/>
                    <a:lstStyle/>
                    <a:p>
                      <a:r>
                        <a:rPr lang="en-GB" dirty="0"/>
                        <a:t>Donepezil for vascular dementia </a:t>
                      </a:r>
                    </a:p>
                  </a:txBody>
                  <a:tcPr/>
                </a:tc>
                <a:extLst>
                  <a:ext uri="{0D108BD9-81ED-4DB2-BD59-A6C34878D82A}">
                    <a16:rowId xmlns:a16="http://schemas.microsoft.com/office/drawing/2014/main" val="10001"/>
                  </a:ext>
                </a:extLst>
              </a:tr>
              <a:tr h="481936">
                <a:tc>
                  <a:txBody>
                    <a:bodyPr/>
                    <a:lstStyle/>
                    <a:p>
                      <a:r>
                        <a:rPr lang="en-GB" dirty="0" err="1"/>
                        <a:t>Galantamine</a:t>
                      </a:r>
                      <a:r>
                        <a:rPr lang="en-GB" dirty="0"/>
                        <a:t> for vascular dementia </a:t>
                      </a:r>
                    </a:p>
                  </a:txBody>
                  <a:tcPr/>
                </a:tc>
                <a:extLst>
                  <a:ext uri="{0D108BD9-81ED-4DB2-BD59-A6C34878D82A}">
                    <a16:rowId xmlns:a16="http://schemas.microsoft.com/office/drawing/2014/main" val="10002"/>
                  </a:ext>
                </a:extLst>
              </a:tr>
              <a:tr h="481936">
                <a:tc>
                  <a:txBody>
                    <a:bodyPr/>
                    <a:lstStyle/>
                    <a:p>
                      <a:r>
                        <a:rPr lang="en-GB" dirty="0" err="1"/>
                        <a:t>Rivastigmine</a:t>
                      </a:r>
                      <a:r>
                        <a:rPr lang="en-GB" dirty="0"/>
                        <a:t> for vascular dementia </a:t>
                      </a:r>
                    </a:p>
                  </a:txBody>
                  <a:tcPr/>
                </a:tc>
                <a:extLst>
                  <a:ext uri="{0D108BD9-81ED-4DB2-BD59-A6C34878D82A}">
                    <a16:rowId xmlns:a16="http://schemas.microsoft.com/office/drawing/2014/main" val="10003"/>
                  </a:ext>
                </a:extLst>
              </a:tr>
              <a:tr h="481936">
                <a:tc>
                  <a:txBody>
                    <a:bodyPr/>
                    <a:lstStyle/>
                    <a:p>
                      <a:r>
                        <a:rPr lang="en-GB" dirty="0"/>
                        <a:t>Non-pharmacological</a:t>
                      </a:r>
                      <a:r>
                        <a:rPr lang="en-GB" baseline="0" dirty="0"/>
                        <a:t> (multi-component) interventions for managing delirium </a:t>
                      </a:r>
                      <a:endParaRPr lang="en-GB" dirty="0"/>
                    </a:p>
                  </a:txBody>
                  <a:tcPr/>
                </a:tc>
                <a:extLst>
                  <a:ext uri="{0D108BD9-81ED-4DB2-BD59-A6C34878D82A}">
                    <a16:rowId xmlns:a16="http://schemas.microsoft.com/office/drawing/2014/main" val="10004"/>
                  </a:ext>
                </a:extLst>
              </a:tr>
              <a:tr h="481936">
                <a:tc>
                  <a:txBody>
                    <a:bodyPr/>
                    <a:lstStyle/>
                    <a:p>
                      <a:r>
                        <a:rPr lang="en-GB" dirty="0"/>
                        <a:t>IQCODE</a:t>
                      </a:r>
                      <a:r>
                        <a:rPr lang="en-GB" baseline="0" dirty="0"/>
                        <a:t> for detection of dementia </a:t>
                      </a:r>
                      <a:endParaRPr lang="en-GB" dirty="0"/>
                    </a:p>
                  </a:txBody>
                  <a:tcPr/>
                </a:tc>
                <a:extLst>
                  <a:ext uri="{0D108BD9-81ED-4DB2-BD59-A6C34878D82A}">
                    <a16:rowId xmlns:a16="http://schemas.microsoft.com/office/drawing/2014/main" val="10005"/>
                  </a:ext>
                </a:extLst>
              </a:tr>
              <a:tr h="481936">
                <a:tc>
                  <a:txBody>
                    <a:bodyPr/>
                    <a:lstStyle/>
                    <a:p>
                      <a:r>
                        <a:rPr lang="en-GB" dirty="0"/>
                        <a:t>AD-8 for detection for dementia </a:t>
                      </a:r>
                    </a:p>
                  </a:txBody>
                  <a:tcPr/>
                </a:tc>
                <a:extLst>
                  <a:ext uri="{0D108BD9-81ED-4DB2-BD59-A6C34878D82A}">
                    <a16:rowId xmlns:a16="http://schemas.microsoft.com/office/drawing/2014/main" val="10006"/>
                  </a:ext>
                </a:extLst>
              </a:tr>
              <a:tr h="481936">
                <a:tc>
                  <a:txBody>
                    <a:bodyPr/>
                    <a:lstStyle/>
                    <a:p>
                      <a:r>
                        <a:rPr lang="en-GB" dirty="0"/>
                        <a:t>Exercise interventions in dementia </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36814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66827" y="88681"/>
            <a:ext cx="7886700" cy="882427"/>
          </a:xfrm>
        </p:spPr>
        <p:txBody>
          <a:bodyPr>
            <a:normAutofit/>
          </a:bodyPr>
          <a:lstStyle/>
          <a:p>
            <a:r>
              <a:rPr lang="en-GB" sz="4000" b="1" dirty="0"/>
              <a:t>How can CRSU help your group  </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594" y="88681"/>
            <a:ext cx="1474128" cy="1590786"/>
          </a:xfrm>
          <a:prstGeom prst="rect">
            <a:avLst/>
          </a:prstGeom>
        </p:spPr>
      </p:pic>
      <p:graphicFrame>
        <p:nvGraphicFramePr>
          <p:cNvPr id="6" name="Table 5"/>
          <p:cNvGraphicFramePr>
            <a:graphicFrameLocks noGrp="1"/>
          </p:cNvGraphicFramePr>
          <p:nvPr>
            <p:extLst/>
          </p:nvPr>
        </p:nvGraphicFramePr>
        <p:xfrm>
          <a:off x="1935127" y="1762094"/>
          <a:ext cx="8378454" cy="4055600"/>
        </p:xfrm>
        <a:graphic>
          <a:graphicData uri="http://schemas.openxmlformats.org/drawingml/2006/table">
            <a:tbl>
              <a:tblPr firstRow="1" bandRow="1">
                <a:tableStyleId>{5C22544A-7EE6-4342-B048-85BDC9FD1C3A}</a:tableStyleId>
              </a:tblPr>
              <a:tblGrid>
                <a:gridCol w="4189227">
                  <a:extLst>
                    <a:ext uri="{9D8B030D-6E8A-4147-A177-3AD203B41FA5}">
                      <a16:colId xmlns:a16="http://schemas.microsoft.com/office/drawing/2014/main" val="20000"/>
                    </a:ext>
                  </a:extLst>
                </a:gridCol>
                <a:gridCol w="4189227">
                  <a:extLst>
                    <a:ext uri="{9D8B030D-6E8A-4147-A177-3AD203B41FA5}">
                      <a16:colId xmlns:a16="http://schemas.microsoft.com/office/drawing/2014/main" val="20001"/>
                    </a:ext>
                  </a:extLst>
                </a:gridCol>
              </a:tblGrid>
              <a:tr h="0">
                <a:tc>
                  <a:txBody>
                    <a:bodyPr/>
                    <a:lstStyle/>
                    <a:p>
                      <a:r>
                        <a:rPr lang="en-GB" dirty="0"/>
                        <a:t>Studies needing</a:t>
                      </a:r>
                      <a:r>
                        <a:rPr lang="en-GB" baseline="0" dirty="0"/>
                        <a:t> updates</a:t>
                      </a:r>
                      <a:endParaRPr lang="en-GB" dirty="0"/>
                    </a:p>
                  </a:txBody>
                  <a:tcPr/>
                </a:tc>
                <a:tc>
                  <a:txBody>
                    <a:bodyPr/>
                    <a:lstStyle/>
                    <a:p>
                      <a:r>
                        <a:rPr lang="en-GB" dirty="0"/>
                        <a:t>Can CRSU help </a:t>
                      </a:r>
                    </a:p>
                  </a:txBody>
                  <a:tcPr/>
                </a:tc>
                <a:extLst>
                  <a:ext uri="{0D108BD9-81ED-4DB2-BD59-A6C34878D82A}">
                    <a16:rowId xmlns:a16="http://schemas.microsoft.com/office/drawing/2014/main" val="10000"/>
                  </a:ext>
                </a:extLst>
              </a:tr>
              <a:tr h="481936">
                <a:tc>
                  <a:txBody>
                    <a:bodyPr/>
                    <a:lstStyle/>
                    <a:p>
                      <a:r>
                        <a:rPr lang="en-GB" dirty="0"/>
                        <a:t>Donepezil for vascular dementia </a:t>
                      </a:r>
                    </a:p>
                  </a:txBody>
                  <a:tcPr/>
                </a:tc>
                <a:tc rowSpan="3">
                  <a:txBody>
                    <a:bodyPr/>
                    <a:lstStyle/>
                    <a:p>
                      <a:endParaRPr lang="en-GB" dirty="0"/>
                    </a:p>
                    <a:p>
                      <a:r>
                        <a:rPr lang="en-GB" dirty="0"/>
                        <a:t>NMA</a:t>
                      </a:r>
                      <a:r>
                        <a:rPr lang="en-GB" baseline="0" dirty="0"/>
                        <a:t> of cholinesterase inhibitors in vascular dementia </a:t>
                      </a:r>
                      <a:endParaRPr lang="en-GB" dirty="0"/>
                    </a:p>
                  </a:txBody>
                  <a:tcPr/>
                </a:tc>
                <a:extLst>
                  <a:ext uri="{0D108BD9-81ED-4DB2-BD59-A6C34878D82A}">
                    <a16:rowId xmlns:a16="http://schemas.microsoft.com/office/drawing/2014/main" val="10001"/>
                  </a:ext>
                </a:extLst>
              </a:tr>
              <a:tr h="481936">
                <a:tc>
                  <a:txBody>
                    <a:bodyPr/>
                    <a:lstStyle/>
                    <a:p>
                      <a:r>
                        <a:rPr lang="en-GB" dirty="0" err="1"/>
                        <a:t>Galantamine</a:t>
                      </a:r>
                      <a:r>
                        <a:rPr lang="en-GB" dirty="0"/>
                        <a:t> for vascular dementia </a:t>
                      </a:r>
                    </a:p>
                  </a:txBody>
                  <a:tcPr/>
                </a:tc>
                <a:tc vMerge="1">
                  <a:txBody>
                    <a:bodyPr/>
                    <a:lstStyle/>
                    <a:p>
                      <a:endParaRPr lang="en-GB" dirty="0"/>
                    </a:p>
                  </a:txBody>
                  <a:tcPr/>
                </a:tc>
                <a:extLst>
                  <a:ext uri="{0D108BD9-81ED-4DB2-BD59-A6C34878D82A}">
                    <a16:rowId xmlns:a16="http://schemas.microsoft.com/office/drawing/2014/main" val="10002"/>
                  </a:ext>
                </a:extLst>
              </a:tr>
              <a:tr h="481936">
                <a:tc>
                  <a:txBody>
                    <a:bodyPr/>
                    <a:lstStyle/>
                    <a:p>
                      <a:r>
                        <a:rPr lang="en-GB" dirty="0" err="1"/>
                        <a:t>Rivastigmine</a:t>
                      </a:r>
                      <a:r>
                        <a:rPr lang="en-GB" dirty="0"/>
                        <a:t> for vascular dementia </a:t>
                      </a:r>
                    </a:p>
                  </a:txBody>
                  <a:tcPr/>
                </a:tc>
                <a:tc vMerge="1">
                  <a:txBody>
                    <a:bodyPr/>
                    <a:lstStyle/>
                    <a:p>
                      <a:endParaRPr lang="en-GB" dirty="0"/>
                    </a:p>
                  </a:txBody>
                  <a:tcPr/>
                </a:tc>
                <a:extLst>
                  <a:ext uri="{0D108BD9-81ED-4DB2-BD59-A6C34878D82A}">
                    <a16:rowId xmlns:a16="http://schemas.microsoft.com/office/drawing/2014/main" val="10003"/>
                  </a:ext>
                </a:extLst>
              </a:tr>
              <a:tr h="481936">
                <a:tc>
                  <a:txBody>
                    <a:bodyPr/>
                    <a:lstStyle/>
                    <a:p>
                      <a:r>
                        <a:rPr lang="en-GB" dirty="0"/>
                        <a:t>Non-pharmacological</a:t>
                      </a:r>
                      <a:r>
                        <a:rPr lang="en-GB" baseline="0" dirty="0"/>
                        <a:t> (multi-component) interventions for managing delirium </a:t>
                      </a:r>
                      <a:endParaRPr lang="en-GB" dirty="0"/>
                    </a:p>
                  </a:txBody>
                  <a:tcPr/>
                </a:tc>
                <a:tc>
                  <a:txBody>
                    <a:bodyPr/>
                    <a:lstStyle/>
                    <a:p>
                      <a:r>
                        <a:rPr lang="en-GB" dirty="0"/>
                        <a:t>Component NMA of non-pharm interventions </a:t>
                      </a:r>
                    </a:p>
                  </a:txBody>
                  <a:tcPr/>
                </a:tc>
                <a:extLst>
                  <a:ext uri="{0D108BD9-81ED-4DB2-BD59-A6C34878D82A}">
                    <a16:rowId xmlns:a16="http://schemas.microsoft.com/office/drawing/2014/main" val="10004"/>
                  </a:ext>
                </a:extLst>
              </a:tr>
              <a:tr h="481936">
                <a:tc>
                  <a:txBody>
                    <a:bodyPr/>
                    <a:lstStyle/>
                    <a:p>
                      <a:r>
                        <a:rPr lang="en-GB" dirty="0"/>
                        <a:t>IQCODE</a:t>
                      </a:r>
                      <a:r>
                        <a:rPr lang="en-GB" baseline="0" dirty="0"/>
                        <a:t> for detection of dementia (x3)</a:t>
                      </a:r>
                      <a:endParaRPr lang="en-GB" dirty="0"/>
                    </a:p>
                  </a:txBody>
                  <a:tcPr/>
                </a:tc>
                <a:tc rowSpan="2">
                  <a:txBody>
                    <a:bodyPr/>
                    <a:lstStyle/>
                    <a:p>
                      <a:r>
                        <a:rPr lang="en-GB" dirty="0"/>
                        <a:t>Overview of informant tools for detection of dementia </a:t>
                      </a:r>
                    </a:p>
                    <a:p>
                      <a:r>
                        <a:rPr lang="en-GB" dirty="0"/>
                        <a:t>Comparative DTA</a:t>
                      </a:r>
                      <a:r>
                        <a:rPr lang="en-GB" baseline="0" dirty="0"/>
                        <a:t> </a:t>
                      </a:r>
                      <a:endParaRPr lang="en-GB" dirty="0"/>
                    </a:p>
                  </a:txBody>
                  <a:tcPr/>
                </a:tc>
                <a:extLst>
                  <a:ext uri="{0D108BD9-81ED-4DB2-BD59-A6C34878D82A}">
                    <a16:rowId xmlns:a16="http://schemas.microsoft.com/office/drawing/2014/main" val="10005"/>
                  </a:ext>
                </a:extLst>
              </a:tr>
              <a:tr h="481936">
                <a:tc>
                  <a:txBody>
                    <a:bodyPr/>
                    <a:lstStyle/>
                    <a:p>
                      <a:r>
                        <a:rPr lang="en-GB" dirty="0"/>
                        <a:t>AD-8 for detection for dementia </a:t>
                      </a:r>
                    </a:p>
                  </a:txBody>
                  <a:tcPr/>
                </a:tc>
                <a:tc vMerge="1">
                  <a:txBody>
                    <a:bodyPr/>
                    <a:lstStyle/>
                    <a:p>
                      <a:endParaRPr lang="en-GB" dirty="0"/>
                    </a:p>
                  </a:txBody>
                  <a:tcPr/>
                </a:tc>
                <a:extLst>
                  <a:ext uri="{0D108BD9-81ED-4DB2-BD59-A6C34878D82A}">
                    <a16:rowId xmlns:a16="http://schemas.microsoft.com/office/drawing/2014/main" val="10006"/>
                  </a:ext>
                </a:extLst>
              </a:tr>
              <a:tr h="481936">
                <a:tc>
                  <a:txBody>
                    <a:bodyPr/>
                    <a:lstStyle/>
                    <a:p>
                      <a:r>
                        <a:rPr lang="en-GB" dirty="0"/>
                        <a:t>Exercise interventions in dementia </a:t>
                      </a:r>
                    </a:p>
                  </a:txBody>
                  <a:tcPr/>
                </a:tc>
                <a:tc>
                  <a:txBody>
                    <a:bodyPr/>
                    <a:lstStyle/>
                    <a:p>
                      <a:r>
                        <a:rPr lang="en-GB" dirty="0"/>
                        <a:t>Implications</a:t>
                      </a:r>
                      <a:r>
                        <a:rPr lang="en-GB" baseline="0" dirty="0"/>
                        <a:t> for research – what size should the next study be…………….</a:t>
                      </a:r>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6702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7CE7-EE12-5A46-885D-5B5D7DD96824}"/>
              </a:ext>
            </a:extLst>
          </p:cNvPr>
          <p:cNvSpPr>
            <a:spLocks noGrp="1"/>
          </p:cNvSpPr>
          <p:nvPr>
            <p:ph type="title"/>
          </p:nvPr>
        </p:nvSpPr>
        <p:spPr/>
        <p:txBody>
          <a:bodyPr>
            <a:normAutofit/>
          </a:bodyPr>
          <a:lstStyle/>
          <a:p>
            <a:r>
              <a:rPr lang="en-US" sz="3800" dirty="0"/>
              <a:t>Complex Reviews in Hepato-Biliary Disorders</a:t>
            </a:r>
          </a:p>
        </p:txBody>
      </p:sp>
      <p:sp>
        <p:nvSpPr>
          <p:cNvPr id="3" name="Content Placeholder 2">
            <a:extLst>
              <a:ext uri="{FF2B5EF4-FFF2-40B4-BE49-F238E27FC236}">
                <a16:creationId xmlns:a16="http://schemas.microsoft.com/office/drawing/2014/main" id="{0A838C59-FA99-7641-BF34-D5E571027435}"/>
              </a:ext>
            </a:extLst>
          </p:cNvPr>
          <p:cNvSpPr>
            <a:spLocks noGrp="1"/>
          </p:cNvSpPr>
          <p:nvPr>
            <p:ph sz="half" idx="1"/>
          </p:nvPr>
        </p:nvSpPr>
        <p:spPr/>
        <p:txBody>
          <a:bodyPr>
            <a:normAutofit/>
          </a:bodyPr>
          <a:lstStyle/>
          <a:p>
            <a:pPr marL="0" indent="0">
              <a:lnSpc>
                <a:spcPct val="110000"/>
              </a:lnSpc>
              <a:spcBef>
                <a:spcPts val="1600"/>
              </a:spcBef>
              <a:buNone/>
            </a:pPr>
            <a:r>
              <a:rPr lang="en-US" dirty="0">
                <a:latin typeface="+mj-lt"/>
              </a:rPr>
              <a:t>Priority topics in the diagnosis and management of liver, gallbladder, and biliary tract disorders</a:t>
            </a:r>
          </a:p>
          <a:p>
            <a:pPr marL="0" indent="0">
              <a:lnSpc>
                <a:spcPct val="110000"/>
              </a:lnSpc>
              <a:spcBef>
                <a:spcPts val="1600"/>
              </a:spcBef>
              <a:buNone/>
            </a:pPr>
            <a:r>
              <a:rPr lang="en-US" sz="2400" i="1" dirty="0" err="1">
                <a:latin typeface="+mj-lt"/>
              </a:rPr>
              <a:t>Kurinchi</a:t>
            </a:r>
            <a:r>
              <a:rPr lang="en-US" sz="2400" i="1" dirty="0">
                <a:latin typeface="+mj-lt"/>
              </a:rPr>
              <a:t> </a:t>
            </a:r>
            <a:r>
              <a:rPr lang="en-US" sz="2400" i="1" dirty="0" err="1">
                <a:latin typeface="+mj-lt"/>
              </a:rPr>
              <a:t>Gurusamy</a:t>
            </a:r>
            <a:r>
              <a:rPr lang="en-US" sz="2400" i="1" dirty="0">
                <a:latin typeface="+mj-lt"/>
              </a:rPr>
              <a:t> and colleagues</a:t>
            </a:r>
          </a:p>
        </p:txBody>
      </p:sp>
      <p:sp>
        <p:nvSpPr>
          <p:cNvPr id="4" name="Content Placeholder 3">
            <a:extLst>
              <a:ext uri="{FF2B5EF4-FFF2-40B4-BE49-F238E27FC236}">
                <a16:creationId xmlns:a16="http://schemas.microsoft.com/office/drawing/2014/main" id="{C0FC52A2-1950-704F-8718-555A361DF8D1}"/>
              </a:ext>
            </a:extLst>
          </p:cNvPr>
          <p:cNvSpPr>
            <a:spLocks noGrp="1"/>
          </p:cNvSpPr>
          <p:nvPr>
            <p:ph sz="half" idx="2"/>
          </p:nvPr>
        </p:nvSpPr>
        <p:spPr/>
        <p:txBody>
          <a:bodyPr>
            <a:normAutofit/>
          </a:bodyPr>
          <a:lstStyle/>
          <a:p>
            <a:pPr>
              <a:lnSpc>
                <a:spcPct val="110000"/>
              </a:lnSpc>
              <a:spcBef>
                <a:spcPts val="1600"/>
              </a:spcBef>
            </a:pPr>
            <a:r>
              <a:rPr lang="en-US" dirty="0">
                <a:latin typeface="+mj-lt"/>
              </a:rPr>
              <a:t>Series of reviews of treatment for different indications</a:t>
            </a:r>
          </a:p>
          <a:p>
            <a:pPr>
              <a:lnSpc>
                <a:spcPct val="110000"/>
              </a:lnSpc>
              <a:spcBef>
                <a:spcPts val="1600"/>
              </a:spcBef>
            </a:pPr>
            <a:r>
              <a:rPr lang="en-US" dirty="0">
                <a:latin typeface="+mj-lt"/>
              </a:rPr>
              <a:t>Complex interventions – life-style modification</a:t>
            </a:r>
          </a:p>
          <a:p>
            <a:pPr>
              <a:lnSpc>
                <a:spcPct val="110000"/>
              </a:lnSpc>
              <a:spcBef>
                <a:spcPts val="1600"/>
              </a:spcBef>
            </a:pPr>
            <a:r>
              <a:rPr lang="en-US" dirty="0">
                <a:latin typeface="+mj-lt"/>
              </a:rPr>
              <a:t>Multiple treatment comparisons (network meta-analysis)</a:t>
            </a:r>
          </a:p>
        </p:txBody>
      </p:sp>
    </p:spTree>
    <p:extLst>
      <p:ext uri="{BB962C8B-B14F-4D97-AF65-F5344CB8AC3E}">
        <p14:creationId xmlns:p14="http://schemas.microsoft.com/office/powerpoint/2010/main" val="1415524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2271" t="20864" r="13160" b="7901"/>
          <a:stretch/>
        </p:blipFill>
        <p:spPr>
          <a:xfrm>
            <a:off x="1560299" y="155170"/>
            <a:ext cx="8591961" cy="6566305"/>
          </a:xfrm>
          <a:prstGeom prst="rect">
            <a:avLst/>
          </a:prstGeom>
        </p:spPr>
      </p:pic>
      <p:sp>
        <p:nvSpPr>
          <p:cNvPr id="8" name="Explosion 1 7"/>
          <p:cNvSpPr/>
          <p:nvPr/>
        </p:nvSpPr>
        <p:spPr>
          <a:xfrm>
            <a:off x="7789332" y="1219065"/>
            <a:ext cx="4402667" cy="300580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DCDB32AE-C524-4D36-AAC4-40248CBD2864}" type="slidenum">
              <a:rPr lang="en-GB" smtClean="0"/>
              <a:t>60</a:t>
            </a:fld>
            <a:endParaRPr lang="en-GB"/>
          </a:p>
        </p:txBody>
      </p:sp>
      <p:sp>
        <p:nvSpPr>
          <p:cNvPr id="3" name="TextBox 2"/>
          <p:cNvSpPr txBox="1"/>
          <p:nvPr/>
        </p:nvSpPr>
        <p:spPr>
          <a:xfrm>
            <a:off x="8539154" y="2379831"/>
            <a:ext cx="3026313" cy="923330"/>
          </a:xfrm>
          <a:prstGeom prst="rect">
            <a:avLst/>
          </a:prstGeom>
          <a:noFill/>
        </p:spPr>
        <p:txBody>
          <a:bodyPr wrap="square" rtlCol="0">
            <a:spAutoFit/>
          </a:bodyPr>
          <a:lstStyle/>
          <a:p>
            <a:r>
              <a:rPr lang="en-US" dirty="0">
                <a:latin typeface="Arial"/>
                <a:cs typeface="Arial"/>
              </a:rPr>
              <a:t>Website: </a:t>
            </a:r>
            <a:r>
              <a:rPr lang="en-US" dirty="0">
                <a:latin typeface="Arial"/>
                <a:cs typeface="Arial"/>
                <a:hlinkClick r:id="rId4"/>
              </a:rPr>
              <a:t>www.nihrcrsu.org</a:t>
            </a:r>
            <a:endParaRPr lang="en-US" dirty="0">
              <a:latin typeface="Arial"/>
              <a:cs typeface="Arial"/>
            </a:endParaRPr>
          </a:p>
          <a:p>
            <a:r>
              <a:rPr lang="en-US" dirty="0">
                <a:latin typeface="Arial"/>
                <a:cs typeface="Arial"/>
              </a:rPr>
              <a:t>Twitter: @NIHRCRSU</a:t>
            </a:r>
          </a:p>
          <a:p>
            <a:endParaRPr lang="en-US" dirty="0">
              <a:latin typeface="Arial"/>
              <a:cs typeface="Arial"/>
            </a:endParaRPr>
          </a:p>
        </p:txBody>
      </p:sp>
      <p:sp>
        <p:nvSpPr>
          <p:cNvPr id="7" name="TextBox 6"/>
          <p:cNvSpPr txBox="1"/>
          <p:nvPr/>
        </p:nvSpPr>
        <p:spPr>
          <a:xfrm>
            <a:off x="3674533" y="4595149"/>
            <a:ext cx="5334000" cy="738664"/>
          </a:xfrm>
          <a:prstGeom prst="rect">
            <a:avLst/>
          </a:prstGeom>
          <a:solidFill>
            <a:schemeClr val="bg1"/>
          </a:solidFill>
        </p:spPr>
        <p:txBody>
          <a:bodyPr wrap="square" rtlCol="0">
            <a:spAutoFit/>
          </a:bodyPr>
          <a:lstStyle/>
          <a:p>
            <a:r>
              <a:rPr lang="en-GB" sz="2400" dirty="0"/>
              <a:t>E-mail: </a:t>
            </a:r>
            <a:r>
              <a:rPr lang="en-GB" sz="2400" dirty="0">
                <a:hlinkClick r:id="rId5"/>
              </a:rPr>
              <a:t>moira.sim@glasgow.ac.uk</a:t>
            </a:r>
            <a:endParaRPr lang="en-GB" sz="2400" dirty="0"/>
          </a:p>
          <a:p>
            <a:endParaRPr lang="en-GB" dirty="0"/>
          </a:p>
        </p:txBody>
      </p:sp>
    </p:spTree>
    <p:extLst>
      <p:ext uri="{BB962C8B-B14F-4D97-AF65-F5344CB8AC3E}">
        <p14:creationId xmlns:p14="http://schemas.microsoft.com/office/powerpoint/2010/main" val="312165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7CE7-EE12-5A46-885D-5B5D7DD96824}"/>
              </a:ext>
            </a:extLst>
          </p:cNvPr>
          <p:cNvSpPr>
            <a:spLocks noGrp="1"/>
          </p:cNvSpPr>
          <p:nvPr>
            <p:ph type="title"/>
          </p:nvPr>
        </p:nvSpPr>
        <p:spPr/>
        <p:txBody>
          <a:bodyPr>
            <a:normAutofit/>
          </a:bodyPr>
          <a:lstStyle/>
          <a:p>
            <a:r>
              <a:rPr lang="en-US" sz="3800" dirty="0"/>
              <a:t>Complex Reviews in Oral Health</a:t>
            </a:r>
          </a:p>
        </p:txBody>
      </p:sp>
      <p:sp>
        <p:nvSpPr>
          <p:cNvPr id="3" name="Content Placeholder 2">
            <a:extLst>
              <a:ext uri="{FF2B5EF4-FFF2-40B4-BE49-F238E27FC236}">
                <a16:creationId xmlns:a16="http://schemas.microsoft.com/office/drawing/2014/main" id="{0A838C59-FA99-7641-BF34-D5E571027435}"/>
              </a:ext>
            </a:extLst>
          </p:cNvPr>
          <p:cNvSpPr>
            <a:spLocks noGrp="1"/>
          </p:cNvSpPr>
          <p:nvPr>
            <p:ph sz="half" idx="1"/>
          </p:nvPr>
        </p:nvSpPr>
        <p:spPr/>
        <p:txBody>
          <a:bodyPr>
            <a:normAutofit/>
          </a:bodyPr>
          <a:lstStyle/>
          <a:p>
            <a:pPr marL="0" indent="0">
              <a:lnSpc>
                <a:spcPct val="110000"/>
              </a:lnSpc>
              <a:spcBef>
                <a:spcPts val="1600"/>
              </a:spcBef>
              <a:buNone/>
            </a:pPr>
            <a:r>
              <a:rPr lang="en-US" dirty="0">
                <a:latin typeface="+mj-lt"/>
              </a:rPr>
              <a:t>Detection and diagnosis of dental caries</a:t>
            </a:r>
          </a:p>
          <a:p>
            <a:pPr marL="0" indent="0">
              <a:lnSpc>
                <a:spcPct val="110000"/>
              </a:lnSpc>
              <a:spcBef>
                <a:spcPts val="1600"/>
              </a:spcBef>
              <a:buNone/>
            </a:pPr>
            <a:r>
              <a:rPr lang="en-US" sz="2400" i="1" dirty="0">
                <a:latin typeface="+mj-lt"/>
              </a:rPr>
              <a:t>Richard Macey and colleagues</a:t>
            </a:r>
          </a:p>
        </p:txBody>
      </p:sp>
      <p:sp>
        <p:nvSpPr>
          <p:cNvPr id="4" name="Content Placeholder 3">
            <a:extLst>
              <a:ext uri="{FF2B5EF4-FFF2-40B4-BE49-F238E27FC236}">
                <a16:creationId xmlns:a16="http://schemas.microsoft.com/office/drawing/2014/main" id="{C0FC52A2-1950-704F-8718-555A361DF8D1}"/>
              </a:ext>
            </a:extLst>
          </p:cNvPr>
          <p:cNvSpPr>
            <a:spLocks noGrp="1"/>
          </p:cNvSpPr>
          <p:nvPr>
            <p:ph sz="half" idx="2"/>
          </p:nvPr>
        </p:nvSpPr>
        <p:spPr/>
        <p:txBody>
          <a:bodyPr>
            <a:normAutofit/>
          </a:bodyPr>
          <a:lstStyle/>
          <a:p>
            <a:pPr>
              <a:lnSpc>
                <a:spcPct val="110000"/>
              </a:lnSpc>
              <a:spcBef>
                <a:spcPts val="1600"/>
              </a:spcBef>
            </a:pPr>
            <a:r>
              <a:rPr lang="en-US" dirty="0">
                <a:latin typeface="+mj-lt"/>
              </a:rPr>
              <a:t>Variation in thresholds</a:t>
            </a:r>
          </a:p>
          <a:p>
            <a:pPr>
              <a:lnSpc>
                <a:spcPct val="110000"/>
              </a:lnSpc>
              <a:spcBef>
                <a:spcPts val="1600"/>
              </a:spcBef>
            </a:pPr>
            <a:r>
              <a:rPr lang="en-US" dirty="0">
                <a:latin typeface="+mj-lt"/>
              </a:rPr>
              <a:t>Imperfect reference standards</a:t>
            </a:r>
          </a:p>
          <a:p>
            <a:pPr>
              <a:lnSpc>
                <a:spcPct val="110000"/>
              </a:lnSpc>
              <a:spcBef>
                <a:spcPts val="1600"/>
              </a:spcBef>
            </a:pPr>
            <a:r>
              <a:rPr lang="en-US" dirty="0">
                <a:latin typeface="+mj-lt"/>
              </a:rPr>
              <a:t>Multiple examiners</a:t>
            </a:r>
          </a:p>
          <a:p>
            <a:pPr>
              <a:lnSpc>
                <a:spcPct val="110000"/>
              </a:lnSpc>
              <a:spcBef>
                <a:spcPts val="1600"/>
              </a:spcBef>
            </a:pPr>
            <a:r>
              <a:rPr lang="en-US" dirty="0">
                <a:latin typeface="+mj-lt"/>
              </a:rPr>
              <a:t>Multiple measurements per person</a:t>
            </a:r>
          </a:p>
          <a:p>
            <a:pPr>
              <a:lnSpc>
                <a:spcPct val="110000"/>
              </a:lnSpc>
              <a:spcBef>
                <a:spcPts val="1600"/>
              </a:spcBef>
            </a:pPr>
            <a:endParaRPr lang="en-US" dirty="0">
              <a:latin typeface="+mj-lt"/>
            </a:endParaRPr>
          </a:p>
        </p:txBody>
      </p:sp>
      <p:pic>
        <p:nvPicPr>
          <p:cNvPr id="2050" name="Picture 2" descr="/var/folders/v4/7f2n04x15zj3vvz_4tq6kvc80000gq/T/com.microsoft.Powerpoint/WebArchiveCopyPasteTempFiles/9k=">
            <a:extLst>
              <a:ext uri="{FF2B5EF4-FFF2-40B4-BE49-F238E27FC236}">
                <a16:creationId xmlns:a16="http://schemas.microsoft.com/office/drawing/2014/main" id="{33A8614F-DB39-CA43-9D1B-6A1220E30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933" y="5842000"/>
            <a:ext cx="29464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8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7CE7-EE12-5A46-885D-5B5D7DD96824}"/>
              </a:ext>
            </a:extLst>
          </p:cNvPr>
          <p:cNvSpPr>
            <a:spLocks noGrp="1"/>
          </p:cNvSpPr>
          <p:nvPr>
            <p:ph type="title"/>
          </p:nvPr>
        </p:nvSpPr>
        <p:spPr/>
        <p:txBody>
          <a:bodyPr>
            <a:normAutofit/>
          </a:bodyPr>
          <a:lstStyle/>
          <a:p>
            <a:r>
              <a:rPr lang="en-US" sz="3800" dirty="0"/>
              <a:t>Complex Reviews in COPD</a:t>
            </a:r>
          </a:p>
        </p:txBody>
      </p:sp>
      <p:sp>
        <p:nvSpPr>
          <p:cNvPr id="3" name="Content Placeholder 2">
            <a:extLst>
              <a:ext uri="{FF2B5EF4-FFF2-40B4-BE49-F238E27FC236}">
                <a16:creationId xmlns:a16="http://schemas.microsoft.com/office/drawing/2014/main" id="{0A838C59-FA99-7641-BF34-D5E571027435}"/>
              </a:ext>
            </a:extLst>
          </p:cNvPr>
          <p:cNvSpPr>
            <a:spLocks noGrp="1"/>
          </p:cNvSpPr>
          <p:nvPr>
            <p:ph sz="half" idx="1"/>
          </p:nvPr>
        </p:nvSpPr>
        <p:spPr/>
        <p:txBody>
          <a:bodyPr>
            <a:normAutofit fontScale="92500"/>
          </a:bodyPr>
          <a:lstStyle/>
          <a:p>
            <a:pPr marL="0" indent="0">
              <a:lnSpc>
                <a:spcPct val="110000"/>
              </a:lnSpc>
              <a:spcBef>
                <a:spcPts val="1600"/>
              </a:spcBef>
              <a:buNone/>
            </a:pPr>
            <a:r>
              <a:rPr lang="en-US" dirty="0">
                <a:latin typeface="+mj-lt"/>
              </a:rPr>
              <a:t>Priority topics:</a:t>
            </a:r>
          </a:p>
          <a:p>
            <a:pPr>
              <a:lnSpc>
                <a:spcPct val="110000"/>
              </a:lnSpc>
              <a:spcBef>
                <a:spcPts val="1600"/>
              </a:spcBef>
            </a:pPr>
            <a:r>
              <a:rPr lang="en-US" dirty="0">
                <a:latin typeface="+mj-lt"/>
              </a:rPr>
              <a:t>Prognostic factors at </a:t>
            </a:r>
            <a:r>
              <a:rPr lang="en-US" dirty="0" err="1">
                <a:latin typeface="+mj-lt"/>
              </a:rPr>
              <a:t>EoL</a:t>
            </a:r>
            <a:endParaRPr lang="en-US" dirty="0">
              <a:latin typeface="+mj-lt"/>
            </a:endParaRPr>
          </a:p>
          <a:p>
            <a:pPr>
              <a:lnSpc>
                <a:spcPct val="110000"/>
              </a:lnSpc>
              <a:spcBef>
                <a:spcPts val="1600"/>
              </a:spcBef>
            </a:pPr>
            <a:r>
              <a:rPr lang="en-US" dirty="0">
                <a:latin typeface="+mj-lt"/>
              </a:rPr>
              <a:t>Use of weather forecasting/pollution monitoring</a:t>
            </a:r>
          </a:p>
          <a:p>
            <a:pPr>
              <a:lnSpc>
                <a:spcPct val="110000"/>
              </a:lnSpc>
              <a:spcBef>
                <a:spcPts val="1600"/>
              </a:spcBef>
            </a:pPr>
            <a:r>
              <a:rPr lang="en-US" dirty="0">
                <a:latin typeface="+mj-lt"/>
              </a:rPr>
              <a:t>Care pathways for multi-morbidity</a:t>
            </a:r>
          </a:p>
          <a:p>
            <a:pPr>
              <a:lnSpc>
                <a:spcPct val="110000"/>
              </a:lnSpc>
              <a:spcBef>
                <a:spcPts val="1600"/>
              </a:spcBef>
            </a:pPr>
            <a:r>
              <a:rPr lang="en-US" dirty="0">
                <a:latin typeface="+mj-lt"/>
              </a:rPr>
              <a:t>Prophylactic antibiotics</a:t>
            </a:r>
          </a:p>
          <a:p>
            <a:pPr marL="0" indent="0">
              <a:lnSpc>
                <a:spcPct val="110000"/>
              </a:lnSpc>
              <a:spcBef>
                <a:spcPts val="1600"/>
              </a:spcBef>
              <a:buNone/>
            </a:pPr>
            <a:r>
              <a:rPr lang="en-US" sz="2600" i="1" dirty="0">
                <a:latin typeface="+mj-lt"/>
              </a:rPr>
              <a:t>Rebecca </a:t>
            </a:r>
            <a:r>
              <a:rPr lang="en-US" sz="2600" i="1" dirty="0" err="1">
                <a:latin typeface="+mj-lt"/>
              </a:rPr>
              <a:t>Normansell</a:t>
            </a:r>
            <a:r>
              <a:rPr lang="en-US" sz="2600" i="1" dirty="0">
                <a:latin typeface="+mj-lt"/>
              </a:rPr>
              <a:t> and colleagues</a:t>
            </a:r>
          </a:p>
        </p:txBody>
      </p:sp>
      <p:sp>
        <p:nvSpPr>
          <p:cNvPr id="4" name="Content Placeholder 3">
            <a:extLst>
              <a:ext uri="{FF2B5EF4-FFF2-40B4-BE49-F238E27FC236}">
                <a16:creationId xmlns:a16="http://schemas.microsoft.com/office/drawing/2014/main" id="{C0FC52A2-1950-704F-8718-555A361DF8D1}"/>
              </a:ext>
            </a:extLst>
          </p:cNvPr>
          <p:cNvSpPr>
            <a:spLocks noGrp="1"/>
          </p:cNvSpPr>
          <p:nvPr>
            <p:ph sz="half" idx="2"/>
          </p:nvPr>
        </p:nvSpPr>
        <p:spPr/>
        <p:txBody>
          <a:bodyPr>
            <a:normAutofit fontScale="92500"/>
          </a:bodyPr>
          <a:lstStyle/>
          <a:p>
            <a:pPr>
              <a:lnSpc>
                <a:spcPct val="110000"/>
              </a:lnSpc>
              <a:spcBef>
                <a:spcPts val="1600"/>
              </a:spcBef>
            </a:pPr>
            <a:r>
              <a:rPr lang="en-US" dirty="0">
                <a:latin typeface="+mj-lt"/>
              </a:rPr>
              <a:t>Complex questions</a:t>
            </a:r>
          </a:p>
          <a:p>
            <a:pPr>
              <a:lnSpc>
                <a:spcPct val="110000"/>
              </a:lnSpc>
              <a:spcBef>
                <a:spcPts val="1600"/>
              </a:spcBef>
            </a:pPr>
            <a:r>
              <a:rPr lang="en-US" dirty="0">
                <a:latin typeface="+mj-lt"/>
              </a:rPr>
              <a:t>Utility of the review</a:t>
            </a:r>
          </a:p>
          <a:p>
            <a:pPr>
              <a:lnSpc>
                <a:spcPct val="110000"/>
              </a:lnSpc>
              <a:spcBef>
                <a:spcPts val="1600"/>
              </a:spcBef>
            </a:pPr>
            <a:r>
              <a:rPr lang="en-US" dirty="0">
                <a:latin typeface="+mj-lt"/>
              </a:rPr>
              <a:t>Feasibility of quantitative synthesis</a:t>
            </a:r>
          </a:p>
          <a:p>
            <a:pPr>
              <a:lnSpc>
                <a:spcPct val="110000"/>
              </a:lnSpc>
              <a:spcBef>
                <a:spcPts val="1600"/>
              </a:spcBef>
            </a:pPr>
            <a:r>
              <a:rPr lang="en-US" dirty="0">
                <a:latin typeface="+mj-lt"/>
              </a:rPr>
              <a:t>Multiple treatment comparisons (network meta-analysis)</a:t>
            </a:r>
          </a:p>
          <a:p>
            <a:pPr>
              <a:lnSpc>
                <a:spcPct val="110000"/>
              </a:lnSpc>
              <a:spcBef>
                <a:spcPts val="1600"/>
              </a:spcBef>
            </a:pPr>
            <a:endParaRPr lang="en-US" dirty="0">
              <a:latin typeface="+mj-lt"/>
            </a:endParaRPr>
          </a:p>
        </p:txBody>
      </p:sp>
      <p:pic>
        <p:nvPicPr>
          <p:cNvPr id="1026" name="Picture 2" descr="/var/folders/v4/7f2n04x15zj3vvz_4tq6kvc80000gq/T/com.microsoft.Powerpoint/WebArchiveCopyPasteTempFiles/9k=">
            <a:extLst>
              <a:ext uri="{FF2B5EF4-FFF2-40B4-BE49-F238E27FC236}">
                <a16:creationId xmlns:a16="http://schemas.microsoft.com/office/drawing/2014/main" id="{73ECA852-B7E8-5B4E-9720-55CE725AA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534" y="5489470"/>
            <a:ext cx="4165600"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2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2271" t="20864" r="13160" b="7901"/>
          <a:stretch/>
        </p:blipFill>
        <p:spPr>
          <a:xfrm>
            <a:off x="1560299" y="155170"/>
            <a:ext cx="8485356" cy="6484778"/>
          </a:xfrm>
          <a:prstGeom prst="rect">
            <a:avLst/>
          </a:prstGeom>
        </p:spPr>
      </p:pic>
      <p:sp>
        <p:nvSpPr>
          <p:cNvPr id="8" name="Explosion 1 7"/>
          <p:cNvSpPr/>
          <p:nvPr/>
        </p:nvSpPr>
        <p:spPr>
          <a:xfrm>
            <a:off x="7789332" y="1219065"/>
            <a:ext cx="4402667" cy="3005802"/>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DCDB32AE-C524-4D36-AAC4-40248CBD2864}" type="slidenum">
              <a:rPr lang="en-GB" smtClean="0"/>
              <a:t>9</a:t>
            </a:fld>
            <a:endParaRPr lang="en-GB"/>
          </a:p>
        </p:txBody>
      </p:sp>
      <p:sp>
        <p:nvSpPr>
          <p:cNvPr id="3" name="TextBox 2"/>
          <p:cNvSpPr txBox="1"/>
          <p:nvPr/>
        </p:nvSpPr>
        <p:spPr>
          <a:xfrm>
            <a:off x="8539154" y="2379831"/>
            <a:ext cx="3026313" cy="923330"/>
          </a:xfrm>
          <a:prstGeom prst="rect">
            <a:avLst/>
          </a:prstGeom>
          <a:noFill/>
        </p:spPr>
        <p:txBody>
          <a:bodyPr wrap="square" rtlCol="0">
            <a:spAutoFit/>
          </a:bodyPr>
          <a:lstStyle/>
          <a:p>
            <a:r>
              <a:rPr lang="en-US" dirty="0">
                <a:latin typeface="Arial"/>
                <a:cs typeface="Arial"/>
              </a:rPr>
              <a:t>Website: </a:t>
            </a:r>
            <a:r>
              <a:rPr lang="en-US" dirty="0">
                <a:latin typeface="Arial"/>
                <a:cs typeface="Arial"/>
                <a:hlinkClick r:id="rId4"/>
              </a:rPr>
              <a:t>www.nihrcrsu.org</a:t>
            </a:r>
            <a:endParaRPr lang="en-US" dirty="0">
              <a:latin typeface="Arial"/>
              <a:cs typeface="Arial"/>
            </a:endParaRPr>
          </a:p>
          <a:p>
            <a:r>
              <a:rPr lang="en-US" dirty="0">
                <a:latin typeface="Arial"/>
                <a:cs typeface="Arial"/>
              </a:rPr>
              <a:t>Twitter: @NIHRCRSU</a:t>
            </a:r>
          </a:p>
          <a:p>
            <a:endParaRPr lang="en-US" dirty="0">
              <a:latin typeface="Arial"/>
              <a:cs typeface="Arial"/>
            </a:endParaRPr>
          </a:p>
        </p:txBody>
      </p:sp>
      <p:sp>
        <p:nvSpPr>
          <p:cNvPr id="7" name="TextBox 6"/>
          <p:cNvSpPr txBox="1"/>
          <p:nvPr/>
        </p:nvSpPr>
        <p:spPr>
          <a:xfrm>
            <a:off x="3674533" y="4595149"/>
            <a:ext cx="5334000" cy="738664"/>
          </a:xfrm>
          <a:prstGeom prst="rect">
            <a:avLst/>
          </a:prstGeom>
          <a:solidFill>
            <a:schemeClr val="bg1"/>
          </a:solidFill>
        </p:spPr>
        <p:txBody>
          <a:bodyPr wrap="square" rtlCol="0">
            <a:spAutoFit/>
          </a:bodyPr>
          <a:lstStyle/>
          <a:p>
            <a:r>
              <a:rPr lang="en-GB" sz="2400" dirty="0"/>
              <a:t>E-mail: </a:t>
            </a:r>
            <a:r>
              <a:rPr lang="en-GB" sz="2400" dirty="0">
                <a:hlinkClick r:id="rId5"/>
              </a:rPr>
              <a:t>moira.sim@glasgow.ac.uk</a:t>
            </a:r>
            <a:endParaRPr lang="en-GB" sz="2400" dirty="0"/>
          </a:p>
          <a:p>
            <a:endParaRPr lang="en-GB" dirty="0"/>
          </a:p>
        </p:txBody>
      </p:sp>
    </p:spTree>
    <p:extLst>
      <p:ext uri="{BB962C8B-B14F-4D97-AF65-F5344CB8AC3E}">
        <p14:creationId xmlns:p14="http://schemas.microsoft.com/office/powerpoint/2010/main" val="1620921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105.75"/>
  <p:tag name="ORIGINALWIDTH" val="395.25"/>
  <p:tag name="LATEXADDIN" val="\documentclass{article}&#10;\usepackage{amsmath}&#10;\pagestyle{empty}&#10;\begin{document}&#10;&#10;\[ d_{bk}=d \]&#10;&#10;&#10;\end{document}"/>
  <p:tag name="IGUANATEXSIZE" val="20"/>
  <p:tag name="IGUANATEXCURSOR" val="95"/>
</p:tagLst>
</file>

<file path=ppt/tags/tag2.xml><?xml version="1.0" encoding="utf-8"?>
<p:tagLst xmlns:a="http://schemas.openxmlformats.org/drawingml/2006/main" xmlns:r="http://schemas.openxmlformats.org/officeDocument/2006/relationships" xmlns:p="http://schemas.openxmlformats.org/presentationml/2006/main">
  <p:tag name="ORIGINALHEIGHT" val="105.75"/>
  <p:tag name="ORIGINALWIDTH" val="488.25"/>
  <p:tag name="LATEXADDIN" val="\documentclass{article}&#10;\usepackage{amsmath}&#10;\pagestyle{empty}&#10;\begin{document}&#10;&#10;\[&#10;d_{bk} = d_{bk}&#10;\]&#10;&#10;&#10;\end{document}"/>
  <p:tag name="IGUANATEXSIZE" val="20"/>
  <p:tag name="IGUANATEXCURSOR" val="99"/>
</p:tagLst>
</file>

<file path=ppt/tags/tag3.xml><?xml version="1.0" encoding="utf-8"?>
<p:tagLst xmlns:a="http://schemas.openxmlformats.org/drawingml/2006/main" xmlns:r="http://schemas.openxmlformats.org/officeDocument/2006/relationships" xmlns:p="http://schemas.openxmlformats.org/presentationml/2006/main">
  <p:tag name="ORIGINALHEIGHT" val="105.75"/>
  <p:tag name="ORIGINALWIDTH" val="153"/>
  <p:tag name="LATEXADDIN" val="\documentclass{article}&#10;\usepackage{amsmath}&#10;\pagestyle{empty}&#10;\begin{document}&#10;&#10;\[ d_{bk} \]&#10;&#10;&#10;\end{document}"/>
  <p:tag name="IGUANATEXSIZE" val="20"/>
  <p:tag name="IGUANATEXCURSOR" val="93"/>
</p:tagLst>
</file>

<file path=ppt/tags/tag4.xml><?xml version="1.0" encoding="utf-8"?>
<p:tagLst xmlns:a="http://schemas.openxmlformats.org/drawingml/2006/main" xmlns:r="http://schemas.openxmlformats.org/officeDocument/2006/relationships" xmlns:p="http://schemas.openxmlformats.org/presentationml/2006/main">
  <p:tag name="ORIGINALHEIGHT" val="106.5"/>
  <p:tag name="ORIGINALWIDTH" val="1961.25"/>
  <p:tag name="LATEXADDIN" val="\documentclass{article}&#10;\usepackage{amsmath}&#10;\pagestyle{empty}&#10;\begin{document}&#10;&#10;\[&#10;d_{bk} = d_{P} + d_{S} + d_{B} + d_{C} + d_{R} + d_{E}&#10;\]&#10;&#10;&#10;\end{document}"/>
  <p:tag name="IGUANATEXSIZE" val="20"/>
  <p:tag name="IGUANATEXCURSOR" val="90"/>
</p:tagLst>
</file>

<file path=ppt/tags/tag5.xml><?xml version="1.0" encoding="utf-8"?>
<p:tagLst xmlns:a="http://schemas.openxmlformats.org/drawingml/2006/main" xmlns:r="http://schemas.openxmlformats.org/officeDocument/2006/relationships" xmlns:p="http://schemas.openxmlformats.org/presentationml/2006/main">
  <p:tag name="ORIGINALHEIGHT" val="106.5"/>
  <p:tag name="ORIGINALWIDTH" val="1917"/>
  <p:tag name="LATEXADDIN" val="\documentclass{article}&#10;\usepackage{amsmath}&#10;\pagestyle{empty}&#10;\begin{document}&#10;&#10;\[&#10;d_k = d_{P} + d_{S} + d_{B} + d_{C} + d_{R} + d_{E}&#10;\]&#10;&#10;&#10;\end{document}"/>
  <p:tag name="IGUANATEXSIZE" val="20"/>
  <p:tag name="IGUANATEXCURSOR" val="135"/>
</p:tagLst>
</file>

<file path=ppt/tags/tag6.xml><?xml version="1.0" encoding="utf-8"?>
<p:tagLst xmlns:a="http://schemas.openxmlformats.org/drawingml/2006/main" xmlns:r="http://schemas.openxmlformats.org/officeDocument/2006/relationships" xmlns:p="http://schemas.openxmlformats.org/presentationml/2006/main">
  <p:tag name="ORIGINALHEIGHT" val="106.5"/>
  <p:tag name="ORIGINALWIDTH" val="3381"/>
  <p:tag name="LATEXADDIN" val="\documentclass{article}&#10;\usepackage{amsmath}&#10;\pagestyle{empty}&#10;\begin{document}&#10;&#10;\[&#10;d_{bk} = d_{P} + d_{S} + d_{B} + d_{C} + d_{R} + d_{E} + d_{PS} + d_{PB} + \dots + d_{RE}&#10;\]&#10;&#10;&#10;\end{document}"/>
  <p:tag name="IGUANATEXSIZE" val="20"/>
  <p:tag name="IGUANATEXCURSOR" val="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3746</Words>
  <Application>Microsoft Macintosh PowerPoint</Application>
  <PresentationFormat>Widescreen</PresentationFormat>
  <Paragraphs>717</Paragraphs>
  <Slides>60</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Adobe Caslon Pro</vt:lpstr>
      <vt:lpstr>Arial</vt:lpstr>
      <vt:lpstr>Calibri</vt:lpstr>
      <vt:lpstr>Calibri Light</vt:lpstr>
      <vt:lpstr>Frutiger 55 Roman</vt:lpstr>
      <vt:lpstr>Gadugi</vt:lpstr>
      <vt:lpstr>Times New Roman</vt:lpstr>
      <vt:lpstr>Trebuchet MS</vt:lpstr>
      <vt:lpstr>Wingdings</vt:lpstr>
      <vt:lpstr>Office Theme</vt:lpstr>
      <vt:lpstr>Finding solutions to challenging and complex Cochrane reviews: </vt:lpstr>
      <vt:lpstr>Outline</vt:lpstr>
      <vt:lpstr>PowerPoint Presentation</vt:lpstr>
      <vt:lpstr>Our Expertise</vt:lpstr>
      <vt:lpstr>Supporting Cochrane Reviews – Advice and Training</vt:lpstr>
      <vt:lpstr>Complex Reviews in Hepato-Biliary Disorders</vt:lpstr>
      <vt:lpstr>Complex Reviews in Oral Health</vt:lpstr>
      <vt:lpstr>Complex Reviews in COPD</vt:lpstr>
      <vt:lpstr>PowerPoint Presentation</vt:lpstr>
      <vt:lpstr>PowerPoint Presentation</vt:lpstr>
      <vt:lpstr>Limited evidence for individual components of stroke unit care</vt:lpstr>
      <vt:lpstr>Limited evidence for individual components of stroke unit care</vt:lpstr>
      <vt:lpstr>PowerPoint Presentation</vt:lpstr>
      <vt:lpstr>PowerPoint Presentation</vt:lpstr>
      <vt:lpstr>PowerPoint Presentation</vt:lpstr>
      <vt:lpstr>What is Very Early Mobilisation (VEM)?</vt:lpstr>
      <vt:lpstr>Early Mobilisation trials TTFM (time to first mobilisation)</vt:lpstr>
      <vt:lpstr>Trials of very early mobilisation</vt:lpstr>
      <vt:lpstr>Trials of very early mobilisation</vt:lpstr>
      <vt:lpstr>Early Mobilisation trials – Network meta-analysis TTFM (time to first mobilisation) groups</vt:lpstr>
      <vt:lpstr>Early Mobilisation trials – Network meta-analysis TTFM (time to first mobilisation) groups</vt:lpstr>
      <vt:lpstr>Early Mobilisation trials – Network meta-analysis TTFM (time to first mobilisation) groups</vt:lpstr>
      <vt:lpstr>Early Mobilisation trials – Network meta-analysis TTFM (time to first mobilisation) groups</vt:lpstr>
      <vt:lpstr>Early Mobilisation trials – Network meta-analysis TTFM (time to first mobilisation) groups</vt:lpstr>
      <vt:lpstr>Early mobilisation after stroke</vt:lpstr>
      <vt:lpstr>PowerPoint Presentation</vt:lpstr>
      <vt:lpstr>MetaInsight: an interactive web-based tool  for analyzing, interrogating  and visualizing network  meta-analyses</vt:lpstr>
      <vt:lpstr>If you would like to follow the demo on your own device please scan the QR code or go to:  https://crsu.shinyapps.io/metainsightc/ </vt:lpstr>
      <vt:lpstr>PowerPoint Presentation</vt:lpstr>
      <vt:lpstr>Background</vt:lpstr>
      <vt:lpstr>What is Psychological Preparation?</vt:lpstr>
      <vt:lpstr>What did they do in the Cochrane review?</vt:lpstr>
      <vt:lpstr>Assumptions in the Cochrane review?</vt:lpstr>
      <vt:lpstr>Additional Questions for NMA</vt:lpstr>
      <vt:lpstr>Modelling Component Effects (1)</vt:lpstr>
      <vt:lpstr>Modelling Component Effects (2)</vt:lpstr>
      <vt:lpstr>Modelling Component Effects (3)</vt:lpstr>
      <vt:lpstr>Network Diagram for Length of Stay</vt:lpstr>
      <vt:lpstr>Length of Stay</vt:lpstr>
      <vt:lpstr>Length of Stay Forest Plot</vt:lpstr>
      <vt:lpstr>Length of Stay – Additive Effects</vt:lpstr>
      <vt:lpstr>Effect of type of surgery on length of stay</vt:lpstr>
      <vt:lpstr>Simultaneous assessment across outcomes</vt:lpstr>
      <vt:lpstr>Summary</vt:lpstr>
      <vt:lpstr>Limitations</vt:lpstr>
      <vt:lpstr>Conclusions</vt:lpstr>
      <vt:lpstr>Ongoing Projects in Component NMA </vt:lpstr>
      <vt:lpstr>References</vt:lpstr>
      <vt:lpstr>PowerPoint Presentation</vt:lpstr>
      <vt:lpstr>OUTLINE</vt:lpstr>
      <vt:lpstr>Diagnostic Test Accuracy Meta-analysis</vt:lpstr>
      <vt:lpstr>Individual Patient Data (IPD)</vt:lpstr>
      <vt:lpstr>Prognostic Reviews</vt:lpstr>
      <vt:lpstr>Trial Sequential Analysis (TSA) </vt:lpstr>
      <vt:lpstr>Using evidence synthesis to help inform the next study</vt:lpstr>
      <vt:lpstr>Narrative synthesis of qualitative data</vt:lpstr>
      <vt:lpstr>How can CRSU help your group  </vt:lpstr>
      <vt:lpstr>How can CRSU help your group  </vt:lpstr>
      <vt:lpstr>How can CRSU help your group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Wu</dc:creator>
  <cp:lastModifiedBy>Microsoft Office User</cp:lastModifiedBy>
  <cp:revision>20</cp:revision>
  <dcterms:created xsi:type="dcterms:W3CDTF">2018-09-16T12:41:18Z</dcterms:created>
  <dcterms:modified xsi:type="dcterms:W3CDTF">2018-09-20T07:41:06Z</dcterms:modified>
</cp:coreProperties>
</file>