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1" r:id="rId2"/>
    <p:sldMasterId id="2147483734" r:id="rId3"/>
  </p:sldMasterIdLst>
  <p:notesMasterIdLst>
    <p:notesMasterId r:id="rId24"/>
  </p:notesMasterIdLst>
  <p:handoutMasterIdLst>
    <p:handoutMasterId r:id="rId25"/>
  </p:handoutMasterIdLst>
  <p:sldIdLst>
    <p:sldId id="323" r:id="rId4"/>
    <p:sldId id="325" r:id="rId5"/>
    <p:sldId id="327" r:id="rId6"/>
    <p:sldId id="326" r:id="rId7"/>
    <p:sldId id="346" r:id="rId8"/>
    <p:sldId id="331" r:id="rId9"/>
    <p:sldId id="332" r:id="rId10"/>
    <p:sldId id="333" r:id="rId11"/>
    <p:sldId id="334" r:id="rId12"/>
    <p:sldId id="328" r:id="rId13"/>
    <p:sldId id="345" r:id="rId14"/>
    <p:sldId id="340" r:id="rId15"/>
    <p:sldId id="341" r:id="rId16"/>
    <p:sldId id="342" r:id="rId17"/>
    <p:sldId id="343" r:id="rId18"/>
    <p:sldId id="344" r:id="rId19"/>
    <p:sldId id="336" r:id="rId20"/>
    <p:sldId id="337" r:id="rId21"/>
    <p:sldId id="330" r:id="rId22"/>
    <p:sldId id="335" r:id="rId23"/>
  </p:sldIdLst>
  <p:sldSz cx="9144000" cy="5143500" type="screen16x9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515B70"/>
    <a:srgbClr val="7D7D7D"/>
    <a:srgbClr val="C7E2EF"/>
    <a:srgbClr val="F8F3CF"/>
    <a:srgbClr val="333333"/>
    <a:srgbClr val="F8F8D4"/>
    <a:srgbClr val="3B788D"/>
    <a:srgbClr val="000000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472" y="-9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D440D-FE1D-49E6-8A1D-EFAE908A44E3}" type="datetimeFigureOut">
              <a:rPr lang="en-US" smtClean="0"/>
              <a:pPr/>
              <a:t>15/09/18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16938-37CF-431A-A7FD-6E99B86ECF7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518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3CBA2-742F-A348-A5D7-69A0C5B68972}" type="datetimeFigureOut">
              <a:rPr lang="en-US" smtClean="0"/>
              <a:t>15/09/18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798C7-9620-5C41-BFA8-CF802F117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968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798C7-9620-5C41-BFA8-CF802F1174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45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798C7-9620-5C41-BFA8-CF802F1174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57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798C7-9620-5C41-BFA8-CF802F1174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34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798C7-9620-5C41-BFA8-CF802F1174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26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3" y="272728"/>
            <a:ext cx="2151913" cy="575524"/>
          </a:xfrm>
          <a:prstGeom prst="rect">
            <a:avLst/>
          </a:prstGeom>
        </p:spPr>
      </p:pic>
      <p:sp>
        <p:nvSpPr>
          <p:cNvPr id="7" name="Freeform 6"/>
          <p:cNvSpPr/>
          <p:nvPr userDrawn="1"/>
        </p:nvSpPr>
        <p:spPr>
          <a:xfrm>
            <a:off x="6338292" y="295081"/>
            <a:ext cx="339739" cy="568157"/>
          </a:xfrm>
          <a:custGeom>
            <a:avLst/>
            <a:gdLst>
              <a:gd name="connsiteX0" fmla="*/ 0 w 1263650"/>
              <a:gd name="connsiteY0" fmla="*/ 0 h 2155825"/>
              <a:gd name="connsiteX1" fmla="*/ 0 w 1263650"/>
              <a:gd name="connsiteY1" fmla="*/ 2155825 h 2155825"/>
              <a:gd name="connsiteX2" fmla="*/ 1263650 w 1263650"/>
              <a:gd name="connsiteY2" fmla="*/ 2155825 h 215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3650" h="2155825">
                <a:moveTo>
                  <a:pt x="0" y="0"/>
                </a:moveTo>
                <a:lnTo>
                  <a:pt x="0" y="2155825"/>
                </a:lnTo>
                <a:lnTo>
                  <a:pt x="1263650" y="2155825"/>
                </a:lnTo>
              </a:path>
            </a:pathLst>
          </a:custGeom>
          <a:noFill/>
          <a:ln w="6350">
            <a:solidFill>
              <a:srgbClr val="5D6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8" name="Text Placehold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6381569" y="309383"/>
            <a:ext cx="1761926" cy="502214"/>
          </a:xfrm>
        </p:spPr>
        <p:txBody>
          <a:bodyPr anchor="ctr" anchorCtr="0"/>
          <a:lstStyle>
            <a:lvl1pPr marL="0" indent="0">
              <a:buFontTx/>
              <a:buNone/>
              <a:defRPr sz="800" b="1" i="0" spc="300" baseline="0">
                <a:latin typeface="Arial" panose="020B0604020202020204" pitchFamily="34" charset="0"/>
                <a:ea typeface="Adobe Caslon Pro" charset="0"/>
                <a:cs typeface="Adobe Caslon Pro" charset="0"/>
              </a:defRPr>
            </a:lvl1pPr>
          </a:lstStyle>
          <a:p>
            <a:pPr lvl="0"/>
            <a:r>
              <a:rPr lang="en-US" dirty="0"/>
              <a:t>INSERT NAME </a:t>
            </a:r>
            <a:br>
              <a:rPr lang="en-US" dirty="0"/>
            </a:br>
            <a:r>
              <a:rPr lang="en-US" dirty="0"/>
              <a:t>FOR AREA OF UNIVERSITY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338" y="1480811"/>
            <a:ext cx="7740000" cy="367500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000" b="0" i="0" baseline="0">
                <a:solidFill>
                  <a:schemeClr val="tx1"/>
                </a:solidFill>
                <a:latin typeface="Arial" panose="020B0604020202020204" pitchFamily="34" charset="0"/>
                <a:ea typeface="Frutiger 55 Roman" charset="0"/>
                <a:cs typeface="Frutiger 55 Roman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 dirty="0" smtClean="0"/>
              <a:t>Click to add subtitle </a:t>
            </a:r>
            <a:endParaRPr lang="en-GB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87338" y="1022075"/>
            <a:ext cx="8039236" cy="43204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add presentation title </a:t>
            </a:r>
            <a:endParaRPr lang="en-GB" dirty="0"/>
          </a:p>
        </p:txBody>
      </p:sp>
      <p:sp>
        <p:nvSpPr>
          <p:cNvPr id="15" name="Freeform 18"/>
          <p:cNvSpPr>
            <a:spLocks/>
          </p:cNvSpPr>
          <p:nvPr userDrawn="1"/>
        </p:nvSpPr>
        <p:spPr bwMode="auto">
          <a:xfrm>
            <a:off x="7956376" y="1563638"/>
            <a:ext cx="1187624" cy="1975568"/>
          </a:xfrm>
          <a:custGeom>
            <a:avLst/>
            <a:gdLst>
              <a:gd name="T0" fmla="*/ 0 w 1822"/>
              <a:gd name="T1" fmla="*/ 611 h 3033"/>
              <a:gd name="T2" fmla="*/ 0 w 1822"/>
              <a:gd name="T3" fmla="*/ 611 h 3033"/>
              <a:gd name="T4" fmla="*/ 1219 w 1822"/>
              <a:gd name="T5" fmla="*/ 611 h 3033"/>
              <a:gd name="T6" fmla="*/ 1219 w 1822"/>
              <a:gd name="T7" fmla="*/ 3033 h 3033"/>
              <a:gd name="T8" fmla="*/ 1822 w 1822"/>
              <a:gd name="T9" fmla="*/ 3033 h 3033"/>
              <a:gd name="T10" fmla="*/ 1822 w 1822"/>
              <a:gd name="T11" fmla="*/ 611 h 3033"/>
              <a:gd name="T12" fmla="*/ 1822 w 1822"/>
              <a:gd name="T13" fmla="*/ 30 h 3033"/>
              <a:gd name="T14" fmla="*/ 1822 w 1822"/>
              <a:gd name="T15" fmla="*/ 0 h 3033"/>
              <a:gd name="T16" fmla="*/ 0 w 1822"/>
              <a:gd name="T17" fmla="*/ 0 h 3033"/>
              <a:gd name="T18" fmla="*/ 0 w 1822"/>
              <a:gd name="T19" fmla="*/ 611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22" h="3033">
                <a:moveTo>
                  <a:pt x="0" y="611"/>
                </a:moveTo>
                <a:lnTo>
                  <a:pt x="0" y="611"/>
                </a:lnTo>
                <a:lnTo>
                  <a:pt x="1219" y="611"/>
                </a:lnTo>
                <a:lnTo>
                  <a:pt x="1219" y="3033"/>
                </a:lnTo>
                <a:lnTo>
                  <a:pt x="1822" y="3033"/>
                </a:lnTo>
                <a:lnTo>
                  <a:pt x="1822" y="611"/>
                </a:lnTo>
                <a:lnTo>
                  <a:pt x="1822" y="30"/>
                </a:lnTo>
                <a:lnTo>
                  <a:pt x="1822" y="0"/>
                </a:lnTo>
                <a:lnTo>
                  <a:pt x="0" y="0"/>
                </a:lnTo>
                <a:lnTo>
                  <a:pt x="0" y="611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16" name="Freeform 18"/>
          <p:cNvSpPr>
            <a:spLocks/>
          </p:cNvSpPr>
          <p:nvPr userDrawn="1"/>
        </p:nvSpPr>
        <p:spPr bwMode="auto">
          <a:xfrm rot="10800000">
            <a:off x="0" y="3181157"/>
            <a:ext cx="1187624" cy="1975568"/>
          </a:xfrm>
          <a:custGeom>
            <a:avLst/>
            <a:gdLst>
              <a:gd name="T0" fmla="*/ 0 w 1822"/>
              <a:gd name="T1" fmla="*/ 611 h 3033"/>
              <a:gd name="T2" fmla="*/ 0 w 1822"/>
              <a:gd name="T3" fmla="*/ 611 h 3033"/>
              <a:gd name="T4" fmla="*/ 1219 w 1822"/>
              <a:gd name="T5" fmla="*/ 611 h 3033"/>
              <a:gd name="T6" fmla="*/ 1219 w 1822"/>
              <a:gd name="T7" fmla="*/ 3033 h 3033"/>
              <a:gd name="T8" fmla="*/ 1822 w 1822"/>
              <a:gd name="T9" fmla="*/ 3033 h 3033"/>
              <a:gd name="T10" fmla="*/ 1822 w 1822"/>
              <a:gd name="T11" fmla="*/ 611 h 3033"/>
              <a:gd name="T12" fmla="*/ 1822 w 1822"/>
              <a:gd name="T13" fmla="*/ 30 h 3033"/>
              <a:gd name="T14" fmla="*/ 1822 w 1822"/>
              <a:gd name="T15" fmla="*/ 0 h 3033"/>
              <a:gd name="T16" fmla="*/ 0 w 1822"/>
              <a:gd name="T17" fmla="*/ 0 h 3033"/>
              <a:gd name="T18" fmla="*/ 0 w 1822"/>
              <a:gd name="T19" fmla="*/ 611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22" h="3033">
                <a:moveTo>
                  <a:pt x="0" y="611"/>
                </a:moveTo>
                <a:lnTo>
                  <a:pt x="0" y="611"/>
                </a:lnTo>
                <a:lnTo>
                  <a:pt x="1219" y="611"/>
                </a:lnTo>
                <a:lnTo>
                  <a:pt x="1219" y="3033"/>
                </a:lnTo>
                <a:lnTo>
                  <a:pt x="1822" y="3033"/>
                </a:lnTo>
                <a:lnTo>
                  <a:pt x="1822" y="611"/>
                </a:lnTo>
                <a:lnTo>
                  <a:pt x="1822" y="30"/>
                </a:lnTo>
                <a:lnTo>
                  <a:pt x="1822" y="0"/>
                </a:lnTo>
                <a:lnTo>
                  <a:pt x="0" y="0"/>
                </a:lnTo>
                <a:lnTo>
                  <a:pt x="0" y="611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90526" y="1958975"/>
            <a:ext cx="8366400" cy="2808288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Trebuchet MS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Trebuchet MS" pitchFamily="34" charset="0"/>
              <a:buNone/>
              <a:tabLst/>
              <a:defRPr/>
            </a:pPr>
            <a:r>
              <a:rPr lang="en-GB" noProof="0" dirty="0" smtClean="0"/>
              <a:t>Picture size 23.2W x 7.8H cm 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5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511">
          <p15:clr>
            <a:srgbClr val="FBAE40"/>
          </p15:clr>
        </p15:guide>
        <p15:guide id="4" pos="249">
          <p15:clr>
            <a:srgbClr val="FBAE40"/>
          </p15:clr>
        </p15:guide>
        <p15:guide id="5" orient="horz" pos="3003">
          <p15:clr>
            <a:srgbClr val="FBAE40"/>
          </p15:clr>
        </p15:guide>
        <p15:guide id="6" orient="horz" pos="1234" userDrawn="1">
          <p15:clr>
            <a:srgbClr val="FBAE40"/>
          </p15:clr>
        </p15:guide>
        <p15:guide id="7" pos="18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image right and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9582"/>
            <a:ext cx="2962672" cy="78990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1690"/>
            <a:ext cx="2962672" cy="2430270"/>
          </a:xfrm>
        </p:spPr>
        <p:txBody>
          <a:bodyPr/>
          <a:lstStyle>
            <a:lvl1pPr>
              <a:spcBef>
                <a:spcPts val="14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563888" y="0"/>
            <a:ext cx="5580112" cy="5143500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 smtClean="0"/>
              <a:t>Picture size 15.5 x 14.3 cm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56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imag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3381840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tx1"/>
              </a:buClr>
              <a:buNone/>
              <a:defRPr baseline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Picture size 25.4 x 9.4 cm</a:t>
            </a:r>
            <a:endParaRPr lang="en-GB" noProof="0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6621" y="3975906"/>
            <a:ext cx="8247705" cy="911104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410698"/>
            <a:ext cx="8244336" cy="573881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9992" y="4777993"/>
            <a:ext cx="3600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77993"/>
            <a:ext cx="3183632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02" y="4785060"/>
            <a:ext cx="1057225" cy="2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8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573881"/>
          </a:xfrm>
        </p:spPr>
        <p:txBody>
          <a:bodyPr/>
          <a:lstStyle>
            <a:lvl1pPr>
              <a:defRPr b="0" cap="none" spc="0">
                <a:ln w="0"/>
                <a:solidFill>
                  <a:schemeClr val="tx1"/>
                </a:solidFill>
                <a:effectLst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9992" y="4777993"/>
            <a:ext cx="3600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77993"/>
            <a:ext cx="3183632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02" y="4785060"/>
            <a:ext cx="1057225" cy="2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0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02" y="4785060"/>
            <a:ext cx="1040736" cy="278342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9992" y="4777993"/>
            <a:ext cx="3600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77993"/>
            <a:ext cx="3183632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02" y="4785060"/>
            <a:ext cx="1057225" cy="2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11"/>
          <p:cNvSpPr>
            <a:spLocks/>
          </p:cNvSpPr>
          <p:nvPr userDrawn="1"/>
        </p:nvSpPr>
        <p:spPr bwMode="auto">
          <a:xfrm>
            <a:off x="4542997" y="2237438"/>
            <a:ext cx="387800" cy="645090"/>
          </a:xfrm>
          <a:custGeom>
            <a:avLst/>
            <a:gdLst>
              <a:gd name="T0" fmla="*/ 1822 w 1822"/>
              <a:gd name="T1" fmla="*/ 2421 h 3033"/>
              <a:gd name="T2" fmla="*/ 1822 w 1822"/>
              <a:gd name="T3" fmla="*/ 2421 h 3033"/>
              <a:gd name="T4" fmla="*/ 603 w 1822"/>
              <a:gd name="T5" fmla="*/ 2421 h 3033"/>
              <a:gd name="T6" fmla="*/ 603 w 1822"/>
              <a:gd name="T7" fmla="*/ 0 h 3033"/>
              <a:gd name="T8" fmla="*/ 0 w 1822"/>
              <a:gd name="T9" fmla="*/ 0 h 3033"/>
              <a:gd name="T10" fmla="*/ 0 w 1822"/>
              <a:gd name="T11" fmla="*/ 2421 h 3033"/>
              <a:gd name="T12" fmla="*/ 0 w 1822"/>
              <a:gd name="T13" fmla="*/ 3003 h 3033"/>
              <a:gd name="T14" fmla="*/ 0 w 1822"/>
              <a:gd name="T15" fmla="*/ 3033 h 3033"/>
              <a:gd name="T16" fmla="*/ 1822 w 1822"/>
              <a:gd name="T17" fmla="*/ 3033 h 3033"/>
              <a:gd name="T18" fmla="*/ 1822 w 1822"/>
              <a:gd name="T19" fmla="*/ 2421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22" h="3033">
                <a:moveTo>
                  <a:pt x="1822" y="2421"/>
                </a:moveTo>
                <a:lnTo>
                  <a:pt x="1822" y="2421"/>
                </a:lnTo>
                <a:lnTo>
                  <a:pt x="603" y="2421"/>
                </a:lnTo>
                <a:lnTo>
                  <a:pt x="603" y="0"/>
                </a:lnTo>
                <a:lnTo>
                  <a:pt x="0" y="0"/>
                </a:lnTo>
                <a:lnTo>
                  <a:pt x="0" y="2421"/>
                </a:lnTo>
                <a:lnTo>
                  <a:pt x="0" y="3003"/>
                </a:lnTo>
                <a:lnTo>
                  <a:pt x="0" y="3033"/>
                </a:lnTo>
                <a:lnTo>
                  <a:pt x="1822" y="3033"/>
                </a:lnTo>
                <a:lnTo>
                  <a:pt x="1822" y="2421"/>
                </a:lnTo>
                <a:close/>
              </a:path>
            </a:pathLst>
          </a:custGeom>
          <a:solidFill>
            <a:srgbClr val="D1245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15B70"/>
              </a:solidFill>
            </a:endParaRPr>
          </a:p>
        </p:txBody>
      </p:sp>
      <p:sp>
        <p:nvSpPr>
          <p:cNvPr id="63" name="Freeform 11"/>
          <p:cNvSpPr>
            <a:spLocks/>
          </p:cNvSpPr>
          <p:nvPr userDrawn="1"/>
        </p:nvSpPr>
        <p:spPr bwMode="auto">
          <a:xfrm rot="10800000">
            <a:off x="4664917" y="2237112"/>
            <a:ext cx="385001" cy="643185"/>
          </a:xfrm>
          <a:custGeom>
            <a:avLst/>
            <a:gdLst>
              <a:gd name="T0" fmla="*/ 1822 w 1822"/>
              <a:gd name="T1" fmla="*/ 2421 h 3033"/>
              <a:gd name="T2" fmla="*/ 1822 w 1822"/>
              <a:gd name="T3" fmla="*/ 2421 h 3033"/>
              <a:gd name="T4" fmla="*/ 603 w 1822"/>
              <a:gd name="T5" fmla="*/ 2421 h 3033"/>
              <a:gd name="T6" fmla="*/ 603 w 1822"/>
              <a:gd name="T7" fmla="*/ 0 h 3033"/>
              <a:gd name="T8" fmla="*/ 0 w 1822"/>
              <a:gd name="T9" fmla="*/ 0 h 3033"/>
              <a:gd name="T10" fmla="*/ 0 w 1822"/>
              <a:gd name="T11" fmla="*/ 2421 h 3033"/>
              <a:gd name="T12" fmla="*/ 0 w 1822"/>
              <a:gd name="T13" fmla="*/ 3003 h 3033"/>
              <a:gd name="T14" fmla="*/ 0 w 1822"/>
              <a:gd name="T15" fmla="*/ 3033 h 3033"/>
              <a:gd name="T16" fmla="*/ 1822 w 1822"/>
              <a:gd name="T17" fmla="*/ 3033 h 3033"/>
              <a:gd name="T18" fmla="*/ 1822 w 1822"/>
              <a:gd name="T19" fmla="*/ 2421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22" h="3033">
                <a:moveTo>
                  <a:pt x="1822" y="2421"/>
                </a:moveTo>
                <a:lnTo>
                  <a:pt x="1822" y="2421"/>
                </a:lnTo>
                <a:lnTo>
                  <a:pt x="603" y="2421"/>
                </a:lnTo>
                <a:lnTo>
                  <a:pt x="603" y="0"/>
                </a:lnTo>
                <a:lnTo>
                  <a:pt x="0" y="0"/>
                </a:lnTo>
                <a:lnTo>
                  <a:pt x="0" y="2421"/>
                </a:lnTo>
                <a:lnTo>
                  <a:pt x="0" y="3003"/>
                </a:lnTo>
                <a:lnTo>
                  <a:pt x="0" y="3033"/>
                </a:lnTo>
                <a:lnTo>
                  <a:pt x="1822" y="3033"/>
                </a:lnTo>
                <a:lnTo>
                  <a:pt x="1822" y="2421"/>
                </a:lnTo>
                <a:close/>
              </a:path>
            </a:pathLst>
          </a:custGeom>
          <a:solidFill>
            <a:srgbClr val="D1245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15B70"/>
              </a:solidFill>
            </a:endParaRPr>
          </a:p>
        </p:txBody>
      </p:sp>
      <p:grpSp>
        <p:nvGrpSpPr>
          <p:cNvPr id="64" name="Group 4"/>
          <p:cNvGrpSpPr>
            <a:grpSpLocks noChangeAspect="1"/>
          </p:cNvGrpSpPr>
          <p:nvPr userDrawn="1"/>
        </p:nvGrpSpPr>
        <p:grpSpPr bwMode="auto">
          <a:xfrm>
            <a:off x="2987824" y="2153650"/>
            <a:ext cx="3175884" cy="850148"/>
            <a:chOff x="2205" y="1756"/>
            <a:chExt cx="3067" cy="821"/>
          </a:xfrm>
        </p:grpSpPr>
        <p:sp>
          <p:nvSpPr>
            <p:cNvPr id="6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05" y="1756"/>
              <a:ext cx="3067" cy="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2264" y="1817"/>
              <a:ext cx="534" cy="689"/>
            </a:xfrm>
            <a:custGeom>
              <a:avLst/>
              <a:gdLst>
                <a:gd name="T0" fmla="*/ 491 w 981"/>
                <a:gd name="T1" fmla="*/ 1262 h 1262"/>
                <a:gd name="T2" fmla="*/ 981 w 981"/>
                <a:gd name="T3" fmla="*/ 705 h 1262"/>
                <a:gd name="T4" fmla="*/ 981 w 981"/>
                <a:gd name="T5" fmla="*/ 0 h 1262"/>
                <a:gd name="T6" fmla="*/ 0 w 981"/>
                <a:gd name="T7" fmla="*/ 0 h 1262"/>
                <a:gd name="T8" fmla="*/ 0 w 981"/>
                <a:gd name="T9" fmla="*/ 705 h 1262"/>
                <a:gd name="T10" fmla="*/ 491 w 981"/>
                <a:gd name="T11" fmla="*/ 1262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1" h="1262">
                  <a:moveTo>
                    <a:pt x="491" y="1262"/>
                  </a:moveTo>
                  <a:cubicBezTo>
                    <a:pt x="733" y="1104"/>
                    <a:pt x="981" y="870"/>
                    <a:pt x="981" y="705"/>
                  </a:cubicBezTo>
                  <a:cubicBezTo>
                    <a:pt x="981" y="0"/>
                    <a:pt x="981" y="0"/>
                    <a:pt x="9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05"/>
                    <a:pt x="0" y="705"/>
                    <a:pt x="0" y="705"/>
                  </a:cubicBezTo>
                  <a:cubicBezTo>
                    <a:pt x="0" y="870"/>
                    <a:pt x="249" y="1104"/>
                    <a:pt x="491" y="1262"/>
                  </a:cubicBezTo>
                  <a:close/>
                </a:path>
              </a:pathLst>
            </a:custGeom>
            <a:solidFill>
              <a:srgbClr val="C30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auto">
            <a:xfrm>
              <a:off x="2204" y="1757"/>
              <a:ext cx="654" cy="819"/>
            </a:xfrm>
            <a:custGeom>
              <a:avLst/>
              <a:gdLst>
                <a:gd name="T0" fmla="*/ 600 w 1200"/>
                <a:gd name="T1" fmla="*/ 0 h 1501"/>
                <a:gd name="T2" fmla="*/ 600 w 1200"/>
                <a:gd name="T3" fmla="*/ 0 h 1501"/>
                <a:gd name="T4" fmla="*/ 0 w 1200"/>
                <a:gd name="T5" fmla="*/ 0 h 1501"/>
                <a:gd name="T6" fmla="*/ 0 w 1200"/>
                <a:gd name="T7" fmla="*/ 815 h 1501"/>
                <a:gd name="T8" fmla="*/ 600 w 1200"/>
                <a:gd name="T9" fmla="*/ 1501 h 1501"/>
                <a:gd name="T10" fmla="*/ 600 w 1200"/>
                <a:gd name="T11" fmla="*/ 1501 h 1501"/>
                <a:gd name="T12" fmla="*/ 1200 w 1200"/>
                <a:gd name="T13" fmla="*/ 815 h 1501"/>
                <a:gd name="T14" fmla="*/ 1200 w 1200"/>
                <a:gd name="T15" fmla="*/ 0 h 1501"/>
                <a:gd name="T16" fmla="*/ 600 w 1200"/>
                <a:gd name="T17" fmla="*/ 0 h 1501"/>
                <a:gd name="T18" fmla="*/ 1145 w 1200"/>
                <a:gd name="T19" fmla="*/ 815 h 1501"/>
                <a:gd name="T20" fmla="*/ 600 w 1200"/>
                <a:gd name="T21" fmla="*/ 1437 h 1501"/>
                <a:gd name="T22" fmla="*/ 54 w 1200"/>
                <a:gd name="T23" fmla="*/ 815 h 1501"/>
                <a:gd name="T24" fmla="*/ 54 w 1200"/>
                <a:gd name="T25" fmla="*/ 55 h 1501"/>
                <a:gd name="T26" fmla="*/ 1145 w 1200"/>
                <a:gd name="T27" fmla="*/ 55 h 1501"/>
                <a:gd name="T28" fmla="*/ 1145 w 1200"/>
                <a:gd name="T29" fmla="*/ 815 h 1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0" h="1501">
                  <a:moveTo>
                    <a:pt x="600" y="0"/>
                  </a:moveTo>
                  <a:cubicBezTo>
                    <a:pt x="600" y="0"/>
                    <a:pt x="600" y="0"/>
                    <a:pt x="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15"/>
                    <a:pt x="0" y="815"/>
                    <a:pt x="0" y="815"/>
                  </a:cubicBezTo>
                  <a:cubicBezTo>
                    <a:pt x="0" y="1142"/>
                    <a:pt x="589" y="1495"/>
                    <a:pt x="600" y="1501"/>
                  </a:cubicBezTo>
                  <a:cubicBezTo>
                    <a:pt x="600" y="1501"/>
                    <a:pt x="600" y="1501"/>
                    <a:pt x="600" y="1501"/>
                  </a:cubicBezTo>
                  <a:cubicBezTo>
                    <a:pt x="611" y="1495"/>
                    <a:pt x="1200" y="1142"/>
                    <a:pt x="1200" y="815"/>
                  </a:cubicBezTo>
                  <a:cubicBezTo>
                    <a:pt x="1200" y="0"/>
                    <a:pt x="1200" y="0"/>
                    <a:pt x="1200" y="0"/>
                  </a:cubicBezTo>
                  <a:lnTo>
                    <a:pt x="600" y="0"/>
                  </a:lnTo>
                  <a:close/>
                  <a:moveTo>
                    <a:pt x="1145" y="815"/>
                  </a:moveTo>
                  <a:cubicBezTo>
                    <a:pt x="1145" y="1038"/>
                    <a:pt x="804" y="1309"/>
                    <a:pt x="600" y="1437"/>
                  </a:cubicBezTo>
                  <a:cubicBezTo>
                    <a:pt x="396" y="1309"/>
                    <a:pt x="54" y="1038"/>
                    <a:pt x="54" y="815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1145" y="55"/>
                    <a:pt x="1145" y="55"/>
                    <a:pt x="1145" y="55"/>
                  </a:cubicBezTo>
                  <a:lnTo>
                    <a:pt x="1145" y="815"/>
                  </a:ln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68" name="Freeform 67"/>
            <p:cNvSpPr>
              <a:spLocks noEditPoints="1"/>
            </p:cNvSpPr>
            <p:nvPr/>
          </p:nvSpPr>
          <p:spPr bwMode="auto">
            <a:xfrm>
              <a:off x="2234" y="1787"/>
              <a:ext cx="594" cy="755"/>
            </a:xfrm>
            <a:custGeom>
              <a:avLst/>
              <a:gdLst>
                <a:gd name="T0" fmla="*/ 0 w 1091"/>
                <a:gd name="T1" fmla="*/ 0 h 1382"/>
                <a:gd name="T2" fmla="*/ 0 w 1091"/>
                <a:gd name="T3" fmla="*/ 760 h 1382"/>
                <a:gd name="T4" fmla="*/ 546 w 1091"/>
                <a:gd name="T5" fmla="*/ 1382 h 1382"/>
                <a:gd name="T6" fmla="*/ 1091 w 1091"/>
                <a:gd name="T7" fmla="*/ 760 h 1382"/>
                <a:gd name="T8" fmla="*/ 1091 w 1091"/>
                <a:gd name="T9" fmla="*/ 0 h 1382"/>
                <a:gd name="T10" fmla="*/ 0 w 1091"/>
                <a:gd name="T11" fmla="*/ 0 h 1382"/>
                <a:gd name="T12" fmla="*/ 1036 w 1091"/>
                <a:gd name="T13" fmla="*/ 760 h 1382"/>
                <a:gd name="T14" fmla="*/ 546 w 1091"/>
                <a:gd name="T15" fmla="*/ 1317 h 1382"/>
                <a:gd name="T16" fmla="*/ 55 w 1091"/>
                <a:gd name="T17" fmla="*/ 760 h 1382"/>
                <a:gd name="T18" fmla="*/ 55 w 1091"/>
                <a:gd name="T19" fmla="*/ 55 h 1382"/>
                <a:gd name="T20" fmla="*/ 1036 w 1091"/>
                <a:gd name="T21" fmla="*/ 55 h 1382"/>
                <a:gd name="T22" fmla="*/ 1036 w 1091"/>
                <a:gd name="T23" fmla="*/ 76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1" h="1382">
                  <a:moveTo>
                    <a:pt x="0" y="0"/>
                  </a:moveTo>
                  <a:cubicBezTo>
                    <a:pt x="0" y="760"/>
                    <a:pt x="0" y="760"/>
                    <a:pt x="0" y="760"/>
                  </a:cubicBezTo>
                  <a:cubicBezTo>
                    <a:pt x="0" y="983"/>
                    <a:pt x="342" y="1254"/>
                    <a:pt x="546" y="1382"/>
                  </a:cubicBezTo>
                  <a:cubicBezTo>
                    <a:pt x="750" y="1254"/>
                    <a:pt x="1091" y="983"/>
                    <a:pt x="1091" y="760"/>
                  </a:cubicBezTo>
                  <a:cubicBezTo>
                    <a:pt x="1091" y="0"/>
                    <a:pt x="1091" y="0"/>
                    <a:pt x="1091" y="0"/>
                  </a:cubicBezTo>
                  <a:lnTo>
                    <a:pt x="0" y="0"/>
                  </a:lnTo>
                  <a:close/>
                  <a:moveTo>
                    <a:pt x="1036" y="760"/>
                  </a:moveTo>
                  <a:cubicBezTo>
                    <a:pt x="1036" y="925"/>
                    <a:pt x="788" y="1159"/>
                    <a:pt x="546" y="1317"/>
                  </a:cubicBezTo>
                  <a:cubicBezTo>
                    <a:pt x="304" y="1159"/>
                    <a:pt x="55" y="925"/>
                    <a:pt x="55" y="760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1036" y="55"/>
                    <a:pt x="1036" y="55"/>
                    <a:pt x="1036" y="55"/>
                  </a:cubicBezTo>
                  <a:lnTo>
                    <a:pt x="1036" y="7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69" name="Freeform 68"/>
            <p:cNvSpPr>
              <a:spLocks noEditPoints="1"/>
            </p:cNvSpPr>
            <p:nvPr/>
          </p:nvSpPr>
          <p:spPr bwMode="auto">
            <a:xfrm>
              <a:off x="2327" y="1846"/>
              <a:ext cx="165" cy="160"/>
            </a:xfrm>
            <a:custGeom>
              <a:avLst/>
              <a:gdLst>
                <a:gd name="T0" fmla="*/ 151 w 302"/>
                <a:gd name="T1" fmla="*/ 187 h 294"/>
                <a:gd name="T2" fmla="*/ 123 w 302"/>
                <a:gd name="T3" fmla="*/ 159 h 294"/>
                <a:gd name="T4" fmla="*/ 151 w 302"/>
                <a:gd name="T5" fmla="*/ 131 h 294"/>
                <a:gd name="T6" fmla="*/ 179 w 302"/>
                <a:gd name="T7" fmla="*/ 159 h 294"/>
                <a:gd name="T8" fmla="*/ 151 w 302"/>
                <a:gd name="T9" fmla="*/ 187 h 294"/>
                <a:gd name="T10" fmla="*/ 280 w 302"/>
                <a:gd name="T11" fmla="*/ 103 h 294"/>
                <a:gd name="T12" fmla="*/ 227 w 302"/>
                <a:gd name="T13" fmla="*/ 77 h 294"/>
                <a:gd name="T14" fmla="*/ 191 w 302"/>
                <a:gd name="T15" fmla="*/ 111 h 294"/>
                <a:gd name="T16" fmla="*/ 187 w 302"/>
                <a:gd name="T17" fmla="*/ 110 h 294"/>
                <a:gd name="T18" fmla="*/ 185 w 302"/>
                <a:gd name="T19" fmla="*/ 106 h 294"/>
                <a:gd name="T20" fmla="*/ 205 w 302"/>
                <a:gd name="T21" fmla="*/ 62 h 294"/>
                <a:gd name="T22" fmla="*/ 164 w 302"/>
                <a:gd name="T23" fmla="*/ 19 h 294"/>
                <a:gd name="T24" fmla="*/ 151 w 302"/>
                <a:gd name="T25" fmla="*/ 0 h 294"/>
                <a:gd name="T26" fmla="*/ 138 w 302"/>
                <a:gd name="T27" fmla="*/ 19 h 294"/>
                <a:gd name="T28" fmla="*/ 97 w 302"/>
                <a:gd name="T29" fmla="*/ 62 h 294"/>
                <a:gd name="T30" fmla="*/ 117 w 302"/>
                <a:gd name="T31" fmla="*/ 106 h 294"/>
                <a:gd name="T32" fmla="*/ 115 w 302"/>
                <a:gd name="T33" fmla="*/ 110 h 294"/>
                <a:gd name="T34" fmla="*/ 115 w 302"/>
                <a:gd name="T35" fmla="*/ 110 h 294"/>
                <a:gd name="T36" fmla="*/ 111 w 302"/>
                <a:gd name="T37" fmla="*/ 111 h 294"/>
                <a:gd name="T38" fmla="*/ 75 w 302"/>
                <a:gd name="T39" fmla="*/ 77 h 294"/>
                <a:gd name="T40" fmla="*/ 21 w 302"/>
                <a:gd name="T41" fmla="*/ 103 h 294"/>
                <a:gd name="T42" fmla="*/ 0 w 302"/>
                <a:gd name="T43" fmla="*/ 110 h 294"/>
                <a:gd name="T44" fmla="*/ 13 w 302"/>
                <a:gd name="T45" fmla="*/ 128 h 294"/>
                <a:gd name="T46" fmla="*/ 41 w 302"/>
                <a:gd name="T47" fmla="*/ 181 h 294"/>
                <a:gd name="T48" fmla="*/ 90 w 302"/>
                <a:gd name="T49" fmla="*/ 175 h 294"/>
                <a:gd name="T50" fmla="*/ 93 w 302"/>
                <a:gd name="T51" fmla="*/ 178 h 294"/>
                <a:gd name="T52" fmla="*/ 93 w 302"/>
                <a:gd name="T53" fmla="*/ 182 h 294"/>
                <a:gd name="T54" fmla="*/ 50 w 302"/>
                <a:gd name="T55" fmla="*/ 206 h 294"/>
                <a:gd name="T56" fmla="*/ 58 w 302"/>
                <a:gd name="T57" fmla="*/ 265 h 294"/>
                <a:gd name="T58" fmla="*/ 57 w 302"/>
                <a:gd name="T59" fmla="*/ 288 h 294"/>
                <a:gd name="T60" fmla="*/ 79 w 302"/>
                <a:gd name="T61" fmla="*/ 281 h 294"/>
                <a:gd name="T62" fmla="*/ 138 w 302"/>
                <a:gd name="T63" fmla="*/ 270 h 294"/>
                <a:gd name="T64" fmla="*/ 147 w 302"/>
                <a:gd name="T65" fmla="*/ 222 h 294"/>
                <a:gd name="T66" fmla="*/ 151 w 302"/>
                <a:gd name="T67" fmla="*/ 220 h 294"/>
                <a:gd name="T68" fmla="*/ 155 w 302"/>
                <a:gd name="T69" fmla="*/ 222 h 294"/>
                <a:gd name="T70" fmla="*/ 164 w 302"/>
                <a:gd name="T71" fmla="*/ 270 h 294"/>
                <a:gd name="T72" fmla="*/ 223 w 302"/>
                <a:gd name="T73" fmla="*/ 281 h 294"/>
                <a:gd name="T74" fmla="*/ 244 w 302"/>
                <a:gd name="T75" fmla="*/ 288 h 294"/>
                <a:gd name="T76" fmla="*/ 244 w 302"/>
                <a:gd name="T77" fmla="*/ 265 h 294"/>
                <a:gd name="T78" fmla="*/ 252 w 302"/>
                <a:gd name="T79" fmla="*/ 206 h 294"/>
                <a:gd name="T80" fmla="*/ 209 w 302"/>
                <a:gd name="T81" fmla="*/ 182 h 294"/>
                <a:gd name="T82" fmla="*/ 209 w 302"/>
                <a:gd name="T83" fmla="*/ 178 h 294"/>
                <a:gd name="T84" fmla="*/ 209 w 302"/>
                <a:gd name="T85" fmla="*/ 178 h 294"/>
                <a:gd name="T86" fmla="*/ 212 w 302"/>
                <a:gd name="T87" fmla="*/ 175 h 294"/>
                <a:gd name="T88" fmla="*/ 260 w 302"/>
                <a:gd name="T89" fmla="*/ 181 h 294"/>
                <a:gd name="T90" fmla="*/ 289 w 302"/>
                <a:gd name="T91" fmla="*/ 128 h 294"/>
                <a:gd name="T92" fmla="*/ 302 w 302"/>
                <a:gd name="T93" fmla="*/ 110 h 294"/>
                <a:gd name="T94" fmla="*/ 280 w 302"/>
                <a:gd name="T95" fmla="*/ 10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2" h="294">
                  <a:moveTo>
                    <a:pt x="151" y="187"/>
                  </a:moveTo>
                  <a:cubicBezTo>
                    <a:pt x="135" y="187"/>
                    <a:pt x="123" y="174"/>
                    <a:pt x="123" y="159"/>
                  </a:cubicBezTo>
                  <a:cubicBezTo>
                    <a:pt x="123" y="143"/>
                    <a:pt x="135" y="131"/>
                    <a:pt x="151" y="131"/>
                  </a:cubicBezTo>
                  <a:cubicBezTo>
                    <a:pt x="166" y="131"/>
                    <a:pt x="179" y="143"/>
                    <a:pt x="179" y="159"/>
                  </a:cubicBezTo>
                  <a:cubicBezTo>
                    <a:pt x="179" y="174"/>
                    <a:pt x="166" y="187"/>
                    <a:pt x="151" y="187"/>
                  </a:cubicBezTo>
                  <a:moveTo>
                    <a:pt x="280" y="103"/>
                  </a:moveTo>
                  <a:cubicBezTo>
                    <a:pt x="273" y="94"/>
                    <a:pt x="255" y="68"/>
                    <a:pt x="227" y="77"/>
                  </a:cubicBezTo>
                  <a:cubicBezTo>
                    <a:pt x="200" y="86"/>
                    <a:pt x="209" y="105"/>
                    <a:pt x="191" y="111"/>
                  </a:cubicBezTo>
                  <a:cubicBezTo>
                    <a:pt x="190" y="111"/>
                    <a:pt x="188" y="111"/>
                    <a:pt x="187" y="110"/>
                  </a:cubicBezTo>
                  <a:cubicBezTo>
                    <a:pt x="185" y="109"/>
                    <a:pt x="185" y="108"/>
                    <a:pt x="185" y="106"/>
                  </a:cubicBezTo>
                  <a:cubicBezTo>
                    <a:pt x="184" y="87"/>
                    <a:pt x="205" y="90"/>
                    <a:pt x="205" y="62"/>
                  </a:cubicBezTo>
                  <a:cubicBezTo>
                    <a:pt x="205" y="32"/>
                    <a:pt x="176" y="23"/>
                    <a:pt x="164" y="19"/>
                  </a:cubicBezTo>
                  <a:cubicBezTo>
                    <a:pt x="153" y="14"/>
                    <a:pt x="151" y="0"/>
                    <a:pt x="151" y="0"/>
                  </a:cubicBezTo>
                  <a:cubicBezTo>
                    <a:pt x="151" y="0"/>
                    <a:pt x="149" y="14"/>
                    <a:pt x="138" y="19"/>
                  </a:cubicBezTo>
                  <a:cubicBezTo>
                    <a:pt x="126" y="23"/>
                    <a:pt x="97" y="32"/>
                    <a:pt x="97" y="62"/>
                  </a:cubicBezTo>
                  <a:cubicBezTo>
                    <a:pt x="97" y="90"/>
                    <a:pt x="118" y="87"/>
                    <a:pt x="117" y="106"/>
                  </a:cubicBezTo>
                  <a:cubicBezTo>
                    <a:pt x="117" y="108"/>
                    <a:pt x="117" y="109"/>
                    <a:pt x="115" y="110"/>
                  </a:cubicBezTo>
                  <a:cubicBezTo>
                    <a:pt x="115" y="110"/>
                    <a:pt x="115" y="110"/>
                    <a:pt x="115" y="110"/>
                  </a:cubicBezTo>
                  <a:cubicBezTo>
                    <a:pt x="114" y="111"/>
                    <a:pt x="112" y="111"/>
                    <a:pt x="111" y="111"/>
                  </a:cubicBezTo>
                  <a:cubicBezTo>
                    <a:pt x="93" y="105"/>
                    <a:pt x="102" y="86"/>
                    <a:pt x="75" y="77"/>
                  </a:cubicBezTo>
                  <a:cubicBezTo>
                    <a:pt x="47" y="68"/>
                    <a:pt x="29" y="94"/>
                    <a:pt x="21" y="103"/>
                  </a:cubicBezTo>
                  <a:cubicBezTo>
                    <a:pt x="14" y="113"/>
                    <a:pt x="0" y="110"/>
                    <a:pt x="0" y="110"/>
                  </a:cubicBezTo>
                  <a:cubicBezTo>
                    <a:pt x="0" y="110"/>
                    <a:pt x="13" y="116"/>
                    <a:pt x="13" y="128"/>
                  </a:cubicBezTo>
                  <a:cubicBezTo>
                    <a:pt x="14" y="141"/>
                    <a:pt x="13" y="172"/>
                    <a:pt x="41" y="181"/>
                  </a:cubicBezTo>
                  <a:cubicBezTo>
                    <a:pt x="68" y="190"/>
                    <a:pt x="72" y="169"/>
                    <a:pt x="90" y="175"/>
                  </a:cubicBezTo>
                  <a:cubicBezTo>
                    <a:pt x="91" y="176"/>
                    <a:pt x="93" y="176"/>
                    <a:pt x="93" y="178"/>
                  </a:cubicBezTo>
                  <a:cubicBezTo>
                    <a:pt x="94" y="180"/>
                    <a:pt x="93" y="181"/>
                    <a:pt x="93" y="182"/>
                  </a:cubicBezTo>
                  <a:cubicBezTo>
                    <a:pt x="82" y="198"/>
                    <a:pt x="66" y="183"/>
                    <a:pt x="50" y="206"/>
                  </a:cubicBezTo>
                  <a:cubicBezTo>
                    <a:pt x="32" y="230"/>
                    <a:pt x="51" y="255"/>
                    <a:pt x="58" y="265"/>
                  </a:cubicBezTo>
                  <a:cubicBezTo>
                    <a:pt x="64" y="275"/>
                    <a:pt x="57" y="288"/>
                    <a:pt x="57" y="288"/>
                  </a:cubicBezTo>
                  <a:cubicBezTo>
                    <a:pt x="57" y="288"/>
                    <a:pt x="67" y="277"/>
                    <a:pt x="79" y="281"/>
                  </a:cubicBezTo>
                  <a:cubicBezTo>
                    <a:pt x="91" y="284"/>
                    <a:pt x="120" y="294"/>
                    <a:pt x="138" y="270"/>
                  </a:cubicBezTo>
                  <a:cubicBezTo>
                    <a:pt x="154" y="248"/>
                    <a:pt x="135" y="237"/>
                    <a:pt x="147" y="222"/>
                  </a:cubicBezTo>
                  <a:cubicBezTo>
                    <a:pt x="148" y="221"/>
                    <a:pt x="149" y="220"/>
                    <a:pt x="151" y="220"/>
                  </a:cubicBezTo>
                  <a:cubicBezTo>
                    <a:pt x="153" y="220"/>
                    <a:pt x="154" y="221"/>
                    <a:pt x="155" y="222"/>
                  </a:cubicBezTo>
                  <a:cubicBezTo>
                    <a:pt x="167" y="237"/>
                    <a:pt x="148" y="248"/>
                    <a:pt x="164" y="270"/>
                  </a:cubicBezTo>
                  <a:cubicBezTo>
                    <a:pt x="182" y="294"/>
                    <a:pt x="211" y="284"/>
                    <a:pt x="223" y="281"/>
                  </a:cubicBezTo>
                  <a:cubicBezTo>
                    <a:pt x="235" y="277"/>
                    <a:pt x="244" y="288"/>
                    <a:pt x="244" y="288"/>
                  </a:cubicBezTo>
                  <a:cubicBezTo>
                    <a:pt x="244" y="288"/>
                    <a:pt x="237" y="275"/>
                    <a:pt x="244" y="265"/>
                  </a:cubicBezTo>
                  <a:cubicBezTo>
                    <a:pt x="251" y="255"/>
                    <a:pt x="270" y="230"/>
                    <a:pt x="252" y="206"/>
                  </a:cubicBezTo>
                  <a:cubicBezTo>
                    <a:pt x="236" y="183"/>
                    <a:pt x="220" y="198"/>
                    <a:pt x="209" y="182"/>
                  </a:cubicBezTo>
                  <a:cubicBezTo>
                    <a:pt x="209" y="181"/>
                    <a:pt x="208" y="180"/>
                    <a:pt x="209" y="178"/>
                  </a:cubicBezTo>
                  <a:cubicBezTo>
                    <a:pt x="209" y="178"/>
                    <a:pt x="209" y="178"/>
                    <a:pt x="209" y="178"/>
                  </a:cubicBezTo>
                  <a:cubicBezTo>
                    <a:pt x="209" y="176"/>
                    <a:pt x="211" y="175"/>
                    <a:pt x="212" y="175"/>
                  </a:cubicBezTo>
                  <a:cubicBezTo>
                    <a:pt x="230" y="168"/>
                    <a:pt x="234" y="190"/>
                    <a:pt x="260" y="181"/>
                  </a:cubicBezTo>
                  <a:cubicBezTo>
                    <a:pt x="289" y="172"/>
                    <a:pt x="288" y="141"/>
                    <a:pt x="289" y="128"/>
                  </a:cubicBezTo>
                  <a:cubicBezTo>
                    <a:pt x="289" y="116"/>
                    <a:pt x="302" y="110"/>
                    <a:pt x="302" y="110"/>
                  </a:cubicBezTo>
                  <a:cubicBezTo>
                    <a:pt x="302" y="110"/>
                    <a:pt x="288" y="113"/>
                    <a:pt x="280" y="10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70" name="Freeform 69"/>
            <p:cNvSpPr>
              <a:spLocks noEditPoints="1"/>
            </p:cNvSpPr>
            <p:nvPr/>
          </p:nvSpPr>
          <p:spPr bwMode="auto">
            <a:xfrm>
              <a:off x="2571" y="1846"/>
              <a:ext cx="165" cy="160"/>
            </a:xfrm>
            <a:custGeom>
              <a:avLst/>
              <a:gdLst>
                <a:gd name="T0" fmla="*/ 151 w 302"/>
                <a:gd name="T1" fmla="*/ 187 h 294"/>
                <a:gd name="T2" fmla="*/ 122 w 302"/>
                <a:gd name="T3" fmla="*/ 159 h 294"/>
                <a:gd name="T4" fmla="*/ 151 w 302"/>
                <a:gd name="T5" fmla="*/ 131 h 294"/>
                <a:gd name="T6" fmla="*/ 179 w 302"/>
                <a:gd name="T7" fmla="*/ 159 h 294"/>
                <a:gd name="T8" fmla="*/ 151 w 302"/>
                <a:gd name="T9" fmla="*/ 187 h 294"/>
                <a:gd name="T10" fmla="*/ 280 w 302"/>
                <a:gd name="T11" fmla="*/ 103 h 294"/>
                <a:gd name="T12" fmla="*/ 227 w 302"/>
                <a:gd name="T13" fmla="*/ 77 h 294"/>
                <a:gd name="T14" fmla="*/ 191 w 302"/>
                <a:gd name="T15" fmla="*/ 111 h 294"/>
                <a:gd name="T16" fmla="*/ 186 w 302"/>
                <a:gd name="T17" fmla="*/ 110 h 294"/>
                <a:gd name="T18" fmla="*/ 185 w 302"/>
                <a:gd name="T19" fmla="*/ 106 h 294"/>
                <a:gd name="T20" fmla="*/ 205 w 302"/>
                <a:gd name="T21" fmla="*/ 62 h 294"/>
                <a:gd name="T22" fmla="*/ 164 w 302"/>
                <a:gd name="T23" fmla="*/ 19 h 294"/>
                <a:gd name="T24" fmla="*/ 151 w 302"/>
                <a:gd name="T25" fmla="*/ 0 h 294"/>
                <a:gd name="T26" fmla="*/ 138 w 302"/>
                <a:gd name="T27" fmla="*/ 19 h 294"/>
                <a:gd name="T28" fmla="*/ 96 w 302"/>
                <a:gd name="T29" fmla="*/ 62 h 294"/>
                <a:gd name="T30" fmla="*/ 117 w 302"/>
                <a:gd name="T31" fmla="*/ 106 h 294"/>
                <a:gd name="T32" fmla="*/ 115 w 302"/>
                <a:gd name="T33" fmla="*/ 110 h 294"/>
                <a:gd name="T34" fmla="*/ 115 w 302"/>
                <a:gd name="T35" fmla="*/ 110 h 294"/>
                <a:gd name="T36" fmla="*/ 111 w 302"/>
                <a:gd name="T37" fmla="*/ 111 h 294"/>
                <a:gd name="T38" fmla="*/ 75 w 302"/>
                <a:gd name="T39" fmla="*/ 77 h 294"/>
                <a:gd name="T40" fmla="*/ 21 w 302"/>
                <a:gd name="T41" fmla="*/ 103 h 294"/>
                <a:gd name="T42" fmla="*/ 0 w 302"/>
                <a:gd name="T43" fmla="*/ 110 h 294"/>
                <a:gd name="T44" fmla="*/ 13 w 302"/>
                <a:gd name="T45" fmla="*/ 128 h 294"/>
                <a:gd name="T46" fmla="*/ 41 w 302"/>
                <a:gd name="T47" fmla="*/ 181 h 294"/>
                <a:gd name="T48" fmla="*/ 90 w 302"/>
                <a:gd name="T49" fmla="*/ 175 h 294"/>
                <a:gd name="T50" fmla="*/ 93 w 302"/>
                <a:gd name="T51" fmla="*/ 178 h 294"/>
                <a:gd name="T52" fmla="*/ 92 w 302"/>
                <a:gd name="T53" fmla="*/ 182 h 294"/>
                <a:gd name="T54" fmla="*/ 49 w 302"/>
                <a:gd name="T55" fmla="*/ 206 h 294"/>
                <a:gd name="T56" fmla="*/ 58 w 302"/>
                <a:gd name="T57" fmla="*/ 265 h 294"/>
                <a:gd name="T58" fmla="*/ 57 w 302"/>
                <a:gd name="T59" fmla="*/ 288 h 294"/>
                <a:gd name="T60" fmla="*/ 79 w 302"/>
                <a:gd name="T61" fmla="*/ 281 h 294"/>
                <a:gd name="T62" fmla="*/ 138 w 302"/>
                <a:gd name="T63" fmla="*/ 270 h 294"/>
                <a:gd name="T64" fmla="*/ 147 w 302"/>
                <a:gd name="T65" fmla="*/ 222 h 294"/>
                <a:gd name="T66" fmla="*/ 151 w 302"/>
                <a:gd name="T67" fmla="*/ 220 h 294"/>
                <a:gd name="T68" fmla="*/ 154 w 302"/>
                <a:gd name="T69" fmla="*/ 222 h 294"/>
                <a:gd name="T70" fmla="*/ 164 w 302"/>
                <a:gd name="T71" fmla="*/ 270 h 294"/>
                <a:gd name="T72" fmla="*/ 223 w 302"/>
                <a:gd name="T73" fmla="*/ 281 h 294"/>
                <a:gd name="T74" fmla="*/ 244 w 302"/>
                <a:gd name="T75" fmla="*/ 288 h 294"/>
                <a:gd name="T76" fmla="*/ 244 w 302"/>
                <a:gd name="T77" fmla="*/ 265 h 294"/>
                <a:gd name="T78" fmla="*/ 252 w 302"/>
                <a:gd name="T79" fmla="*/ 206 h 294"/>
                <a:gd name="T80" fmla="*/ 209 w 302"/>
                <a:gd name="T81" fmla="*/ 182 h 294"/>
                <a:gd name="T82" fmla="*/ 208 w 302"/>
                <a:gd name="T83" fmla="*/ 178 h 294"/>
                <a:gd name="T84" fmla="*/ 208 w 302"/>
                <a:gd name="T85" fmla="*/ 178 h 294"/>
                <a:gd name="T86" fmla="*/ 212 w 302"/>
                <a:gd name="T87" fmla="*/ 175 h 294"/>
                <a:gd name="T88" fmla="*/ 260 w 302"/>
                <a:gd name="T89" fmla="*/ 181 h 294"/>
                <a:gd name="T90" fmla="*/ 288 w 302"/>
                <a:gd name="T91" fmla="*/ 128 h 294"/>
                <a:gd name="T92" fmla="*/ 302 w 302"/>
                <a:gd name="T93" fmla="*/ 110 h 294"/>
                <a:gd name="T94" fmla="*/ 280 w 302"/>
                <a:gd name="T95" fmla="*/ 10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2" h="294">
                  <a:moveTo>
                    <a:pt x="151" y="187"/>
                  </a:moveTo>
                  <a:cubicBezTo>
                    <a:pt x="135" y="187"/>
                    <a:pt x="122" y="174"/>
                    <a:pt x="122" y="159"/>
                  </a:cubicBezTo>
                  <a:cubicBezTo>
                    <a:pt x="122" y="143"/>
                    <a:pt x="135" y="131"/>
                    <a:pt x="151" y="131"/>
                  </a:cubicBezTo>
                  <a:cubicBezTo>
                    <a:pt x="166" y="131"/>
                    <a:pt x="179" y="143"/>
                    <a:pt x="179" y="159"/>
                  </a:cubicBezTo>
                  <a:cubicBezTo>
                    <a:pt x="179" y="174"/>
                    <a:pt x="166" y="187"/>
                    <a:pt x="151" y="187"/>
                  </a:cubicBezTo>
                  <a:moveTo>
                    <a:pt x="280" y="103"/>
                  </a:moveTo>
                  <a:cubicBezTo>
                    <a:pt x="273" y="94"/>
                    <a:pt x="255" y="68"/>
                    <a:pt x="227" y="77"/>
                  </a:cubicBezTo>
                  <a:cubicBezTo>
                    <a:pt x="200" y="86"/>
                    <a:pt x="209" y="105"/>
                    <a:pt x="191" y="111"/>
                  </a:cubicBezTo>
                  <a:cubicBezTo>
                    <a:pt x="189" y="111"/>
                    <a:pt x="188" y="111"/>
                    <a:pt x="186" y="110"/>
                  </a:cubicBezTo>
                  <a:cubicBezTo>
                    <a:pt x="185" y="109"/>
                    <a:pt x="185" y="108"/>
                    <a:pt x="185" y="106"/>
                  </a:cubicBezTo>
                  <a:cubicBezTo>
                    <a:pt x="184" y="87"/>
                    <a:pt x="205" y="90"/>
                    <a:pt x="205" y="62"/>
                  </a:cubicBezTo>
                  <a:cubicBezTo>
                    <a:pt x="205" y="32"/>
                    <a:pt x="175" y="23"/>
                    <a:pt x="164" y="19"/>
                  </a:cubicBezTo>
                  <a:cubicBezTo>
                    <a:pt x="153" y="14"/>
                    <a:pt x="151" y="0"/>
                    <a:pt x="151" y="0"/>
                  </a:cubicBezTo>
                  <a:cubicBezTo>
                    <a:pt x="151" y="0"/>
                    <a:pt x="149" y="14"/>
                    <a:pt x="138" y="19"/>
                  </a:cubicBezTo>
                  <a:cubicBezTo>
                    <a:pt x="126" y="23"/>
                    <a:pt x="96" y="32"/>
                    <a:pt x="96" y="62"/>
                  </a:cubicBezTo>
                  <a:cubicBezTo>
                    <a:pt x="96" y="90"/>
                    <a:pt x="118" y="87"/>
                    <a:pt x="117" y="106"/>
                  </a:cubicBezTo>
                  <a:cubicBezTo>
                    <a:pt x="117" y="108"/>
                    <a:pt x="117" y="109"/>
                    <a:pt x="115" y="110"/>
                  </a:cubicBezTo>
                  <a:cubicBezTo>
                    <a:pt x="115" y="110"/>
                    <a:pt x="115" y="110"/>
                    <a:pt x="115" y="110"/>
                  </a:cubicBezTo>
                  <a:cubicBezTo>
                    <a:pt x="114" y="111"/>
                    <a:pt x="112" y="111"/>
                    <a:pt x="111" y="111"/>
                  </a:cubicBezTo>
                  <a:cubicBezTo>
                    <a:pt x="92" y="105"/>
                    <a:pt x="102" y="86"/>
                    <a:pt x="75" y="77"/>
                  </a:cubicBezTo>
                  <a:cubicBezTo>
                    <a:pt x="47" y="68"/>
                    <a:pt x="29" y="94"/>
                    <a:pt x="21" y="103"/>
                  </a:cubicBezTo>
                  <a:cubicBezTo>
                    <a:pt x="14" y="113"/>
                    <a:pt x="0" y="110"/>
                    <a:pt x="0" y="110"/>
                  </a:cubicBezTo>
                  <a:cubicBezTo>
                    <a:pt x="0" y="110"/>
                    <a:pt x="12" y="116"/>
                    <a:pt x="13" y="128"/>
                  </a:cubicBezTo>
                  <a:cubicBezTo>
                    <a:pt x="14" y="141"/>
                    <a:pt x="13" y="172"/>
                    <a:pt x="41" y="181"/>
                  </a:cubicBezTo>
                  <a:cubicBezTo>
                    <a:pt x="68" y="190"/>
                    <a:pt x="72" y="169"/>
                    <a:pt x="90" y="175"/>
                  </a:cubicBezTo>
                  <a:cubicBezTo>
                    <a:pt x="91" y="176"/>
                    <a:pt x="93" y="176"/>
                    <a:pt x="93" y="178"/>
                  </a:cubicBezTo>
                  <a:cubicBezTo>
                    <a:pt x="94" y="180"/>
                    <a:pt x="93" y="181"/>
                    <a:pt x="92" y="182"/>
                  </a:cubicBezTo>
                  <a:cubicBezTo>
                    <a:pt x="82" y="198"/>
                    <a:pt x="66" y="183"/>
                    <a:pt x="49" y="206"/>
                  </a:cubicBezTo>
                  <a:cubicBezTo>
                    <a:pt x="32" y="230"/>
                    <a:pt x="51" y="255"/>
                    <a:pt x="58" y="265"/>
                  </a:cubicBezTo>
                  <a:cubicBezTo>
                    <a:pt x="64" y="275"/>
                    <a:pt x="57" y="288"/>
                    <a:pt x="57" y="288"/>
                  </a:cubicBezTo>
                  <a:cubicBezTo>
                    <a:pt x="57" y="288"/>
                    <a:pt x="67" y="277"/>
                    <a:pt x="79" y="281"/>
                  </a:cubicBezTo>
                  <a:cubicBezTo>
                    <a:pt x="91" y="284"/>
                    <a:pt x="120" y="294"/>
                    <a:pt x="138" y="270"/>
                  </a:cubicBezTo>
                  <a:cubicBezTo>
                    <a:pt x="154" y="248"/>
                    <a:pt x="135" y="237"/>
                    <a:pt x="147" y="222"/>
                  </a:cubicBezTo>
                  <a:cubicBezTo>
                    <a:pt x="148" y="221"/>
                    <a:pt x="149" y="220"/>
                    <a:pt x="151" y="220"/>
                  </a:cubicBezTo>
                  <a:cubicBezTo>
                    <a:pt x="152" y="220"/>
                    <a:pt x="154" y="221"/>
                    <a:pt x="154" y="222"/>
                  </a:cubicBezTo>
                  <a:cubicBezTo>
                    <a:pt x="166" y="237"/>
                    <a:pt x="148" y="248"/>
                    <a:pt x="164" y="270"/>
                  </a:cubicBezTo>
                  <a:cubicBezTo>
                    <a:pt x="182" y="294"/>
                    <a:pt x="211" y="284"/>
                    <a:pt x="223" y="281"/>
                  </a:cubicBezTo>
                  <a:cubicBezTo>
                    <a:pt x="234" y="277"/>
                    <a:pt x="244" y="288"/>
                    <a:pt x="244" y="288"/>
                  </a:cubicBezTo>
                  <a:cubicBezTo>
                    <a:pt x="244" y="288"/>
                    <a:pt x="237" y="275"/>
                    <a:pt x="244" y="265"/>
                  </a:cubicBezTo>
                  <a:cubicBezTo>
                    <a:pt x="251" y="255"/>
                    <a:pt x="270" y="230"/>
                    <a:pt x="252" y="206"/>
                  </a:cubicBezTo>
                  <a:cubicBezTo>
                    <a:pt x="236" y="183"/>
                    <a:pt x="220" y="198"/>
                    <a:pt x="209" y="182"/>
                  </a:cubicBezTo>
                  <a:cubicBezTo>
                    <a:pt x="209" y="181"/>
                    <a:pt x="208" y="180"/>
                    <a:pt x="208" y="178"/>
                  </a:cubicBezTo>
                  <a:cubicBezTo>
                    <a:pt x="208" y="178"/>
                    <a:pt x="208" y="178"/>
                    <a:pt x="208" y="178"/>
                  </a:cubicBezTo>
                  <a:cubicBezTo>
                    <a:pt x="209" y="176"/>
                    <a:pt x="210" y="175"/>
                    <a:pt x="212" y="175"/>
                  </a:cubicBezTo>
                  <a:cubicBezTo>
                    <a:pt x="230" y="168"/>
                    <a:pt x="234" y="190"/>
                    <a:pt x="260" y="181"/>
                  </a:cubicBezTo>
                  <a:cubicBezTo>
                    <a:pt x="289" y="172"/>
                    <a:pt x="288" y="141"/>
                    <a:pt x="288" y="128"/>
                  </a:cubicBezTo>
                  <a:cubicBezTo>
                    <a:pt x="289" y="116"/>
                    <a:pt x="302" y="110"/>
                    <a:pt x="302" y="110"/>
                  </a:cubicBezTo>
                  <a:cubicBezTo>
                    <a:pt x="302" y="110"/>
                    <a:pt x="288" y="113"/>
                    <a:pt x="280" y="10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2558" y="2408"/>
              <a:ext cx="38" cy="28"/>
            </a:xfrm>
            <a:custGeom>
              <a:avLst/>
              <a:gdLst>
                <a:gd name="T0" fmla="*/ 63 w 70"/>
                <a:gd name="T1" fmla="*/ 24 h 52"/>
                <a:gd name="T2" fmla="*/ 20 w 70"/>
                <a:gd name="T3" fmla="*/ 2 h 52"/>
                <a:gd name="T4" fmla="*/ 7 w 70"/>
                <a:gd name="T5" fmla="*/ 6 h 52"/>
                <a:gd name="T6" fmla="*/ 2 w 70"/>
                <a:gd name="T7" fmla="*/ 15 h 52"/>
                <a:gd name="T8" fmla="*/ 7 w 70"/>
                <a:gd name="T9" fmla="*/ 28 h 52"/>
                <a:gd name="T10" fmla="*/ 50 w 70"/>
                <a:gd name="T11" fmla="*/ 50 h 52"/>
                <a:gd name="T12" fmla="*/ 63 w 70"/>
                <a:gd name="T13" fmla="*/ 46 h 52"/>
                <a:gd name="T14" fmla="*/ 68 w 70"/>
                <a:gd name="T15" fmla="*/ 37 h 52"/>
                <a:gd name="T16" fmla="*/ 63 w 70"/>
                <a:gd name="T17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52">
                  <a:moveTo>
                    <a:pt x="63" y="24"/>
                  </a:moveTo>
                  <a:cubicBezTo>
                    <a:pt x="20" y="2"/>
                    <a:pt x="20" y="2"/>
                    <a:pt x="20" y="2"/>
                  </a:cubicBezTo>
                  <a:cubicBezTo>
                    <a:pt x="15" y="0"/>
                    <a:pt x="9" y="1"/>
                    <a:pt x="7" y="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20"/>
                    <a:pt x="2" y="26"/>
                    <a:pt x="7" y="28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5" y="52"/>
                    <a:pt x="61" y="51"/>
                    <a:pt x="63" y="46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70" y="32"/>
                    <a:pt x="68" y="26"/>
                    <a:pt x="63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442" y="2234"/>
              <a:ext cx="179" cy="178"/>
            </a:xfrm>
            <a:custGeom>
              <a:avLst/>
              <a:gdLst>
                <a:gd name="T0" fmla="*/ 328 w 328"/>
                <a:gd name="T1" fmla="*/ 160 h 326"/>
                <a:gd name="T2" fmla="*/ 327 w 328"/>
                <a:gd name="T3" fmla="*/ 142 h 326"/>
                <a:gd name="T4" fmla="*/ 314 w 328"/>
                <a:gd name="T5" fmla="*/ 91 h 326"/>
                <a:gd name="T6" fmla="*/ 263 w 328"/>
                <a:gd name="T7" fmla="*/ 28 h 326"/>
                <a:gd name="T8" fmla="*/ 231 w 328"/>
                <a:gd name="T9" fmla="*/ 12 h 326"/>
                <a:gd name="T10" fmla="*/ 204 w 328"/>
                <a:gd name="T11" fmla="*/ 4 h 326"/>
                <a:gd name="T12" fmla="*/ 164 w 328"/>
                <a:gd name="T13" fmla="*/ 0 h 326"/>
                <a:gd name="T14" fmla="*/ 164 w 328"/>
                <a:gd name="T15" fmla="*/ 0 h 326"/>
                <a:gd name="T16" fmla="*/ 164 w 328"/>
                <a:gd name="T17" fmla="*/ 0 h 326"/>
                <a:gd name="T18" fmla="*/ 124 w 328"/>
                <a:gd name="T19" fmla="*/ 4 h 326"/>
                <a:gd name="T20" fmla="*/ 96 w 328"/>
                <a:gd name="T21" fmla="*/ 12 h 326"/>
                <a:gd name="T22" fmla="*/ 65 w 328"/>
                <a:gd name="T23" fmla="*/ 28 h 326"/>
                <a:gd name="T24" fmla="*/ 14 w 328"/>
                <a:gd name="T25" fmla="*/ 91 h 326"/>
                <a:gd name="T26" fmla="*/ 1 w 328"/>
                <a:gd name="T27" fmla="*/ 142 h 326"/>
                <a:gd name="T28" fmla="*/ 0 w 328"/>
                <a:gd name="T29" fmla="*/ 160 h 326"/>
                <a:gd name="T30" fmla="*/ 0 w 328"/>
                <a:gd name="T31" fmla="*/ 164 h 326"/>
                <a:gd name="T32" fmla="*/ 0 w 328"/>
                <a:gd name="T33" fmla="*/ 165 h 326"/>
                <a:gd name="T34" fmla="*/ 0 w 328"/>
                <a:gd name="T35" fmla="*/ 171 h 326"/>
                <a:gd name="T36" fmla="*/ 20 w 328"/>
                <a:gd name="T37" fmla="*/ 269 h 326"/>
                <a:gd name="T38" fmla="*/ 41 w 328"/>
                <a:gd name="T39" fmla="*/ 322 h 326"/>
                <a:gd name="T40" fmla="*/ 50 w 328"/>
                <a:gd name="T41" fmla="*/ 323 h 326"/>
                <a:gd name="T42" fmla="*/ 78 w 328"/>
                <a:gd name="T43" fmla="*/ 308 h 326"/>
                <a:gd name="T44" fmla="*/ 86 w 328"/>
                <a:gd name="T45" fmla="*/ 304 h 326"/>
                <a:gd name="T46" fmla="*/ 87 w 328"/>
                <a:gd name="T47" fmla="*/ 300 h 326"/>
                <a:gd name="T48" fmla="*/ 71 w 328"/>
                <a:gd name="T49" fmla="*/ 253 h 326"/>
                <a:gd name="T50" fmla="*/ 58 w 328"/>
                <a:gd name="T51" fmla="*/ 169 h 326"/>
                <a:gd name="T52" fmla="*/ 58 w 328"/>
                <a:gd name="T53" fmla="*/ 165 h 326"/>
                <a:gd name="T54" fmla="*/ 58 w 328"/>
                <a:gd name="T55" fmla="*/ 163 h 326"/>
                <a:gd name="T56" fmla="*/ 60 w 328"/>
                <a:gd name="T57" fmla="*/ 147 h 326"/>
                <a:gd name="T58" fmla="*/ 69 w 328"/>
                <a:gd name="T59" fmla="*/ 115 h 326"/>
                <a:gd name="T60" fmla="*/ 90 w 328"/>
                <a:gd name="T61" fmla="*/ 89 h 326"/>
                <a:gd name="T62" fmla="*/ 97 w 328"/>
                <a:gd name="T63" fmla="*/ 83 h 326"/>
                <a:gd name="T64" fmla="*/ 100 w 328"/>
                <a:gd name="T65" fmla="*/ 81 h 326"/>
                <a:gd name="T66" fmla="*/ 109 w 328"/>
                <a:gd name="T67" fmla="*/ 76 h 326"/>
                <a:gd name="T68" fmla="*/ 164 w 328"/>
                <a:gd name="T69" fmla="*/ 65 h 326"/>
                <a:gd name="T70" fmla="*/ 219 w 328"/>
                <a:gd name="T71" fmla="*/ 76 h 326"/>
                <a:gd name="T72" fmla="*/ 227 w 328"/>
                <a:gd name="T73" fmla="*/ 81 h 326"/>
                <a:gd name="T74" fmla="*/ 231 w 328"/>
                <a:gd name="T75" fmla="*/ 83 h 326"/>
                <a:gd name="T76" fmla="*/ 238 w 328"/>
                <a:gd name="T77" fmla="*/ 89 h 326"/>
                <a:gd name="T78" fmla="*/ 259 w 328"/>
                <a:gd name="T79" fmla="*/ 115 h 326"/>
                <a:gd name="T80" fmla="*/ 268 w 328"/>
                <a:gd name="T81" fmla="*/ 147 h 326"/>
                <a:gd name="T82" fmla="*/ 270 w 328"/>
                <a:gd name="T83" fmla="*/ 163 h 326"/>
                <a:gd name="T84" fmla="*/ 270 w 328"/>
                <a:gd name="T85" fmla="*/ 165 h 326"/>
                <a:gd name="T86" fmla="*/ 270 w 328"/>
                <a:gd name="T87" fmla="*/ 169 h 326"/>
                <a:gd name="T88" fmla="*/ 257 w 328"/>
                <a:gd name="T89" fmla="*/ 253 h 326"/>
                <a:gd name="T90" fmla="*/ 240 w 328"/>
                <a:gd name="T91" fmla="*/ 300 h 326"/>
                <a:gd name="T92" fmla="*/ 242 w 328"/>
                <a:gd name="T93" fmla="*/ 304 h 326"/>
                <a:gd name="T94" fmla="*/ 250 w 328"/>
                <a:gd name="T95" fmla="*/ 308 h 326"/>
                <a:gd name="T96" fmla="*/ 278 w 328"/>
                <a:gd name="T97" fmla="*/ 323 h 326"/>
                <a:gd name="T98" fmla="*/ 286 w 328"/>
                <a:gd name="T99" fmla="*/ 322 h 326"/>
                <a:gd name="T100" fmla="*/ 308 w 328"/>
                <a:gd name="T101" fmla="*/ 269 h 326"/>
                <a:gd name="T102" fmla="*/ 327 w 328"/>
                <a:gd name="T103" fmla="*/ 171 h 326"/>
                <a:gd name="T104" fmla="*/ 328 w 328"/>
                <a:gd name="T105" fmla="*/ 165 h 326"/>
                <a:gd name="T106" fmla="*/ 328 w 328"/>
                <a:gd name="T107" fmla="*/ 16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8" h="326">
                  <a:moveTo>
                    <a:pt x="328" y="163"/>
                  </a:moveTo>
                  <a:cubicBezTo>
                    <a:pt x="328" y="160"/>
                    <a:pt x="328" y="160"/>
                    <a:pt x="328" y="160"/>
                  </a:cubicBezTo>
                  <a:cubicBezTo>
                    <a:pt x="327" y="152"/>
                    <a:pt x="327" y="152"/>
                    <a:pt x="327" y="152"/>
                  </a:cubicBezTo>
                  <a:cubicBezTo>
                    <a:pt x="327" y="149"/>
                    <a:pt x="327" y="146"/>
                    <a:pt x="327" y="142"/>
                  </a:cubicBezTo>
                  <a:cubicBezTo>
                    <a:pt x="326" y="131"/>
                    <a:pt x="326" y="131"/>
                    <a:pt x="326" y="131"/>
                  </a:cubicBezTo>
                  <a:cubicBezTo>
                    <a:pt x="323" y="117"/>
                    <a:pt x="320" y="104"/>
                    <a:pt x="314" y="91"/>
                  </a:cubicBezTo>
                  <a:cubicBezTo>
                    <a:pt x="309" y="78"/>
                    <a:pt x="301" y="65"/>
                    <a:pt x="292" y="55"/>
                  </a:cubicBezTo>
                  <a:cubicBezTo>
                    <a:pt x="284" y="44"/>
                    <a:pt x="273" y="35"/>
                    <a:pt x="263" y="28"/>
                  </a:cubicBezTo>
                  <a:cubicBezTo>
                    <a:pt x="257" y="25"/>
                    <a:pt x="252" y="22"/>
                    <a:pt x="247" y="19"/>
                  </a:cubicBezTo>
                  <a:cubicBezTo>
                    <a:pt x="241" y="16"/>
                    <a:pt x="236" y="14"/>
                    <a:pt x="231" y="12"/>
                  </a:cubicBezTo>
                  <a:cubicBezTo>
                    <a:pt x="226" y="10"/>
                    <a:pt x="221" y="9"/>
                    <a:pt x="217" y="7"/>
                  </a:cubicBezTo>
                  <a:cubicBezTo>
                    <a:pt x="212" y="6"/>
                    <a:pt x="208" y="5"/>
                    <a:pt x="204" y="4"/>
                  </a:cubicBezTo>
                  <a:cubicBezTo>
                    <a:pt x="200" y="3"/>
                    <a:pt x="196" y="3"/>
                    <a:pt x="193" y="2"/>
                  </a:cubicBezTo>
                  <a:cubicBezTo>
                    <a:pt x="188" y="2"/>
                    <a:pt x="177" y="1"/>
                    <a:pt x="16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51" y="1"/>
                    <a:pt x="140" y="2"/>
                    <a:pt x="135" y="2"/>
                  </a:cubicBezTo>
                  <a:cubicBezTo>
                    <a:pt x="131" y="3"/>
                    <a:pt x="128" y="3"/>
                    <a:pt x="124" y="4"/>
                  </a:cubicBezTo>
                  <a:cubicBezTo>
                    <a:pt x="120" y="5"/>
                    <a:pt x="116" y="6"/>
                    <a:pt x="111" y="7"/>
                  </a:cubicBezTo>
                  <a:cubicBezTo>
                    <a:pt x="106" y="9"/>
                    <a:pt x="102" y="10"/>
                    <a:pt x="96" y="12"/>
                  </a:cubicBezTo>
                  <a:cubicBezTo>
                    <a:pt x="91" y="14"/>
                    <a:pt x="86" y="16"/>
                    <a:pt x="81" y="19"/>
                  </a:cubicBezTo>
                  <a:cubicBezTo>
                    <a:pt x="76" y="22"/>
                    <a:pt x="70" y="25"/>
                    <a:pt x="65" y="28"/>
                  </a:cubicBezTo>
                  <a:cubicBezTo>
                    <a:pt x="55" y="35"/>
                    <a:pt x="44" y="44"/>
                    <a:pt x="35" y="55"/>
                  </a:cubicBezTo>
                  <a:cubicBezTo>
                    <a:pt x="27" y="65"/>
                    <a:pt x="19" y="78"/>
                    <a:pt x="14" y="91"/>
                  </a:cubicBezTo>
                  <a:cubicBezTo>
                    <a:pt x="8" y="104"/>
                    <a:pt x="5" y="117"/>
                    <a:pt x="2" y="131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1" y="146"/>
                    <a:pt x="0" y="149"/>
                    <a:pt x="0" y="152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1" y="183"/>
                    <a:pt x="2" y="196"/>
                    <a:pt x="4" y="207"/>
                  </a:cubicBezTo>
                  <a:cubicBezTo>
                    <a:pt x="8" y="230"/>
                    <a:pt x="14" y="251"/>
                    <a:pt x="20" y="269"/>
                  </a:cubicBezTo>
                  <a:cubicBezTo>
                    <a:pt x="25" y="286"/>
                    <a:pt x="31" y="300"/>
                    <a:pt x="36" y="310"/>
                  </a:cubicBezTo>
                  <a:cubicBezTo>
                    <a:pt x="38" y="315"/>
                    <a:pt x="40" y="319"/>
                    <a:pt x="41" y="322"/>
                  </a:cubicBezTo>
                  <a:cubicBezTo>
                    <a:pt x="43" y="325"/>
                    <a:pt x="44" y="326"/>
                    <a:pt x="44" y="326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4" y="321"/>
                    <a:pt x="54" y="321"/>
                    <a:pt x="54" y="321"/>
                  </a:cubicBezTo>
                  <a:cubicBezTo>
                    <a:pt x="78" y="308"/>
                    <a:pt x="78" y="308"/>
                    <a:pt x="78" y="308"/>
                  </a:cubicBezTo>
                  <a:cubicBezTo>
                    <a:pt x="83" y="306"/>
                    <a:pt x="83" y="306"/>
                    <a:pt x="83" y="306"/>
                  </a:cubicBezTo>
                  <a:cubicBezTo>
                    <a:pt x="86" y="304"/>
                    <a:pt x="86" y="304"/>
                    <a:pt x="86" y="304"/>
                  </a:cubicBezTo>
                  <a:cubicBezTo>
                    <a:pt x="89" y="303"/>
                    <a:pt x="89" y="303"/>
                    <a:pt x="89" y="303"/>
                  </a:cubicBezTo>
                  <a:cubicBezTo>
                    <a:pt x="89" y="303"/>
                    <a:pt x="88" y="302"/>
                    <a:pt x="87" y="300"/>
                  </a:cubicBezTo>
                  <a:cubicBezTo>
                    <a:pt x="86" y="297"/>
                    <a:pt x="85" y="294"/>
                    <a:pt x="83" y="290"/>
                  </a:cubicBezTo>
                  <a:cubicBezTo>
                    <a:pt x="80" y="281"/>
                    <a:pt x="75" y="268"/>
                    <a:pt x="71" y="253"/>
                  </a:cubicBezTo>
                  <a:cubicBezTo>
                    <a:pt x="66" y="237"/>
                    <a:pt x="62" y="219"/>
                    <a:pt x="60" y="199"/>
                  </a:cubicBezTo>
                  <a:cubicBezTo>
                    <a:pt x="59" y="190"/>
                    <a:pt x="58" y="180"/>
                    <a:pt x="58" y="169"/>
                  </a:cubicBezTo>
                  <a:cubicBezTo>
                    <a:pt x="58" y="166"/>
                    <a:pt x="58" y="166"/>
                    <a:pt x="58" y="166"/>
                  </a:cubicBezTo>
                  <a:cubicBezTo>
                    <a:pt x="58" y="165"/>
                    <a:pt x="58" y="165"/>
                    <a:pt x="58" y="165"/>
                  </a:cubicBezTo>
                  <a:cubicBezTo>
                    <a:pt x="58" y="165"/>
                    <a:pt x="58" y="165"/>
                    <a:pt x="58" y="165"/>
                  </a:cubicBezTo>
                  <a:cubicBezTo>
                    <a:pt x="58" y="163"/>
                    <a:pt x="58" y="163"/>
                    <a:pt x="58" y="163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59" y="151"/>
                    <a:pt x="59" y="149"/>
                    <a:pt x="60" y="147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63" y="132"/>
                    <a:pt x="65" y="123"/>
                    <a:pt x="69" y="115"/>
                  </a:cubicBezTo>
                  <a:cubicBezTo>
                    <a:pt x="72" y="108"/>
                    <a:pt x="77" y="101"/>
                    <a:pt x="82" y="95"/>
                  </a:cubicBezTo>
                  <a:cubicBezTo>
                    <a:pt x="82" y="95"/>
                    <a:pt x="85" y="92"/>
                    <a:pt x="90" y="89"/>
                  </a:cubicBezTo>
                  <a:cubicBezTo>
                    <a:pt x="90" y="88"/>
                    <a:pt x="91" y="87"/>
                    <a:pt x="92" y="87"/>
                  </a:cubicBezTo>
                  <a:cubicBezTo>
                    <a:pt x="93" y="86"/>
                    <a:pt x="95" y="84"/>
                    <a:pt x="97" y="83"/>
                  </a:cubicBezTo>
                  <a:cubicBezTo>
                    <a:pt x="98" y="83"/>
                    <a:pt x="99" y="82"/>
                    <a:pt x="100" y="81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102" y="80"/>
                    <a:pt x="105" y="79"/>
                    <a:pt x="107" y="77"/>
                  </a:cubicBezTo>
                  <a:cubicBezTo>
                    <a:pt x="108" y="77"/>
                    <a:pt x="108" y="77"/>
                    <a:pt x="109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22" y="70"/>
                    <a:pt x="140" y="65"/>
                    <a:pt x="164" y="65"/>
                  </a:cubicBezTo>
                  <a:cubicBezTo>
                    <a:pt x="188" y="65"/>
                    <a:pt x="205" y="70"/>
                    <a:pt x="219" y="76"/>
                  </a:cubicBezTo>
                  <a:cubicBezTo>
                    <a:pt x="219" y="76"/>
                    <a:pt x="219" y="76"/>
                    <a:pt x="219" y="76"/>
                  </a:cubicBezTo>
                  <a:cubicBezTo>
                    <a:pt x="219" y="77"/>
                    <a:pt x="220" y="77"/>
                    <a:pt x="221" y="77"/>
                  </a:cubicBezTo>
                  <a:cubicBezTo>
                    <a:pt x="223" y="79"/>
                    <a:pt x="225" y="80"/>
                    <a:pt x="227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29" y="82"/>
                    <a:pt x="230" y="83"/>
                    <a:pt x="231" y="83"/>
                  </a:cubicBezTo>
                  <a:cubicBezTo>
                    <a:pt x="233" y="84"/>
                    <a:pt x="235" y="86"/>
                    <a:pt x="236" y="87"/>
                  </a:cubicBezTo>
                  <a:cubicBezTo>
                    <a:pt x="237" y="87"/>
                    <a:pt x="237" y="88"/>
                    <a:pt x="238" y="89"/>
                  </a:cubicBezTo>
                  <a:cubicBezTo>
                    <a:pt x="243" y="92"/>
                    <a:pt x="245" y="95"/>
                    <a:pt x="245" y="95"/>
                  </a:cubicBezTo>
                  <a:cubicBezTo>
                    <a:pt x="251" y="101"/>
                    <a:pt x="255" y="108"/>
                    <a:pt x="259" y="115"/>
                  </a:cubicBezTo>
                  <a:cubicBezTo>
                    <a:pt x="263" y="123"/>
                    <a:pt x="265" y="132"/>
                    <a:pt x="267" y="141"/>
                  </a:cubicBezTo>
                  <a:cubicBezTo>
                    <a:pt x="268" y="147"/>
                    <a:pt x="268" y="147"/>
                    <a:pt x="268" y="147"/>
                  </a:cubicBezTo>
                  <a:cubicBezTo>
                    <a:pt x="269" y="149"/>
                    <a:pt x="269" y="151"/>
                    <a:pt x="269" y="154"/>
                  </a:cubicBezTo>
                  <a:cubicBezTo>
                    <a:pt x="270" y="163"/>
                    <a:pt x="270" y="163"/>
                    <a:pt x="270" y="163"/>
                  </a:cubicBezTo>
                  <a:cubicBezTo>
                    <a:pt x="270" y="165"/>
                    <a:pt x="270" y="165"/>
                    <a:pt x="270" y="165"/>
                  </a:cubicBezTo>
                  <a:cubicBezTo>
                    <a:pt x="270" y="165"/>
                    <a:pt x="270" y="165"/>
                    <a:pt x="270" y="165"/>
                  </a:cubicBezTo>
                  <a:cubicBezTo>
                    <a:pt x="270" y="166"/>
                    <a:pt x="270" y="166"/>
                    <a:pt x="270" y="166"/>
                  </a:cubicBezTo>
                  <a:cubicBezTo>
                    <a:pt x="270" y="169"/>
                    <a:pt x="270" y="169"/>
                    <a:pt x="270" y="169"/>
                  </a:cubicBezTo>
                  <a:cubicBezTo>
                    <a:pt x="270" y="180"/>
                    <a:pt x="269" y="190"/>
                    <a:pt x="268" y="199"/>
                  </a:cubicBezTo>
                  <a:cubicBezTo>
                    <a:pt x="266" y="219"/>
                    <a:pt x="262" y="237"/>
                    <a:pt x="257" y="253"/>
                  </a:cubicBezTo>
                  <a:cubicBezTo>
                    <a:pt x="253" y="268"/>
                    <a:pt x="248" y="281"/>
                    <a:pt x="245" y="290"/>
                  </a:cubicBezTo>
                  <a:cubicBezTo>
                    <a:pt x="243" y="294"/>
                    <a:pt x="241" y="297"/>
                    <a:pt x="240" y="300"/>
                  </a:cubicBezTo>
                  <a:cubicBezTo>
                    <a:pt x="239" y="302"/>
                    <a:pt x="239" y="303"/>
                    <a:pt x="239" y="303"/>
                  </a:cubicBezTo>
                  <a:cubicBezTo>
                    <a:pt x="242" y="304"/>
                    <a:pt x="242" y="304"/>
                    <a:pt x="242" y="304"/>
                  </a:cubicBezTo>
                  <a:cubicBezTo>
                    <a:pt x="245" y="306"/>
                    <a:pt x="245" y="306"/>
                    <a:pt x="245" y="306"/>
                  </a:cubicBezTo>
                  <a:cubicBezTo>
                    <a:pt x="250" y="308"/>
                    <a:pt x="250" y="308"/>
                    <a:pt x="250" y="308"/>
                  </a:cubicBezTo>
                  <a:cubicBezTo>
                    <a:pt x="274" y="321"/>
                    <a:pt x="274" y="321"/>
                    <a:pt x="274" y="321"/>
                  </a:cubicBezTo>
                  <a:cubicBezTo>
                    <a:pt x="278" y="323"/>
                    <a:pt x="278" y="323"/>
                    <a:pt x="278" y="323"/>
                  </a:cubicBezTo>
                  <a:cubicBezTo>
                    <a:pt x="284" y="326"/>
                    <a:pt x="284" y="326"/>
                    <a:pt x="284" y="326"/>
                  </a:cubicBezTo>
                  <a:cubicBezTo>
                    <a:pt x="284" y="326"/>
                    <a:pt x="285" y="325"/>
                    <a:pt x="286" y="322"/>
                  </a:cubicBezTo>
                  <a:cubicBezTo>
                    <a:pt x="288" y="319"/>
                    <a:pt x="290" y="315"/>
                    <a:pt x="292" y="310"/>
                  </a:cubicBezTo>
                  <a:cubicBezTo>
                    <a:pt x="296" y="300"/>
                    <a:pt x="302" y="286"/>
                    <a:pt x="308" y="269"/>
                  </a:cubicBezTo>
                  <a:cubicBezTo>
                    <a:pt x="314" y="251"/>
                    <a:pt x="320" y="230"/>
                    <a:pt x="324" y="207"/>
                  </a:cubicBezTo>
                  <a:cubicBezTo>
                    <a:pt x="325" y="196"/>
                    <a:pt x="327" y="183"/>
                    <a:pt x="327" y="171"/>
                  </a:cubicBezTo>
                  <a:cubicBezTo>
                    <a:pt x="328" y="166"/>
                    <a:pt x="328" y="166"/>
                    <a:pt x="328" y="166"/>
                  </a:cubicBezTo>
                  <a:cubicBezTo>
                    <a:pt x="328" y="165"/>
                    <a:pt x="328" y="165"/>
                    <a:pt x="328" y="165"/>
                  </a:cubicBezTo>
                  <a:cubicBezTo>
                    <a:pt x="328" y="164"/>
                    <a:pt x="328" y="164"/>
                    <a:pt x="328" y="164"/>
                  </a:cubicBezTo>
                  <a:cubicBezTo>
                    <a:pt x="328" y="164"/>
                    <a:pt x="328" y="164"/>
                    <a:pt x="328" y="164"/>
                  </a:cubicBezTo>
                  <a:lnTo>
                    <a:pt x="328" y="1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2467" y="2408"/>
              <a:ext cx="38" cy="28"/>
            </a:xfrm>
            <a:custGeom>
              <a:avLst/>
              <a:gdLst>
                <a:gd name="T0" fmla="*/ 63 w 70"/>
                <a:gd name="T1" fmla="*/ 6 h 52"/>
                <a:gd name="T2" fmla="*/ 50 w 70"/>
                <a:gd name="T3" fmla="*/ 2 h 52"/>
                <a:gd name="T4" fmla="*/ 7 w 70"/>
                <a:gd name="T5" fmla="*/ 24 h 52"/>
                <a:gd name="T6" fmla="*/ 2 w 70"/>
                <a:gd name="T7" fmla="*/ 37 h 52"/>
                <a:gd name="T8" fmla="*/ 7 w 70"/>
                <a:gd name="T9" fmla="*/ 46 h 52"/>
                <a:gd name="T10" fmla="*/ 20 w 70"/>
                <a:gd name="T11" fmla="*/ 50 h 52"/>
                <a:gd name="T12" fmla="*/ 63 w 70"/>
                <a:gd name="T13" fmla="*/ 28 h 52"/>
                <a:gd name="T14" fmla="*/ 68 w 70"/>
                <a:gd name="T15" fmla="*/ 15 h 52"/>
                <a:gd name="T16" fmla="*/ 63 w 70"/>
                <a:gd name="T17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52">
                  <a:moveTo>
                    <a:pt x="63" y="6"/>
                  </a:moveTo>
                  <a:cubicBezTo>
                    <a:pt x="60" y="1"/>
                    <a:pt x="55" y="0"/>
                    <a:pt x="50" y="2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2" y="26"/>
                    <a:pt x="0" y="32"/>
                    <a:pt x="2" y="37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9" y="51"/>
                    <a:pt x="15" y="52"/>
                    <a:pt x="20" y="50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8" y="26"/>
                    <a:pt x="70" y="20"/>
                    <a:pt x="68" y="15"/>
                  </a:cubicBezTo>
                  <a:lnTo>
                    <a:pt x="63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319" y="2056"/>
              <a:ext cx="179" cy="152"/>
            </a:xfrm>
            <a:custGeom>
              <a:avLst/>
              <a:gdLst>
                <a:gd name="T0" fmla="*/ 327 w 327"/>
                <a:gd name="T1" fmla="*/ 269 h 278"/>
                <a:gd name="T2" fmla="*/ 14 w 327"/>
                <a:gd name="T3" fmla="*/ 269 h 278"/>
                <a:gd name="T4" fmla="*/ 93 w 327"/>
                <a:gd name="T5" fmla="*/ 0 h 278"/>
                <a:gd name="T6" fmla="*/ 90 w 327"/>
                <a:gd name="T7" fmla="*/ 0 h 278"/>
                <a:gd name="T8" fmla="*/ 4 w 327"/>
                <a:gd name="T9" fmla="*/ 267 h 278"/>
                <a:gd name="T10" fmla="*/ 0 w 327"/>
                <a:gd name="T11" fmla="*/ 278 h 278"/>
                <a:gd name="T12" fmla="*/ 326 w 327"/>
                <a:gd name="T13" fmla="*/ 278 h 278"/>
                <a:gd name="T14" fmla="*/ 327 w 327"/>
                <a:gd name="T15" fmla="*/ 269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278">
                  <a:moveTo>
                    <a:pt x="327" y="269"/>
                  </a:moveTo>
                  <a:cubicBezTo>
                    <a:pt x="14" y="269"/>
                    <a:pt x="14" y="269"/>
                    <a:pt x="14" y="269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4" y="267"/>
                    <a:pt x="4" y="267"/>
                    <a:pt x="4" y="267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26" y="278"/>
                    <a:pt x="326" y="278"/>
                    <a:pt x="326" y="278"/>
                  </a:cubicBezTo>
                  <a:cubicBezTo>
                    <a:pt x="327" y="275"/>
                    <a:pt x="327" y="272"/>
                    <a:pt x="327" y="2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2343" y="2045"/>
              <a:ext cx="175" cy="144"/>
            </a:xfrm>
            <a:custGeom>
              <a:avLst/>
              <a:gdLst>
                <a:gd name="T0" fmla="*/ 321 w 321"/>
                <a:gd name="T1" fmla="*/ 244 h 264"/>
                <a:gd name="T2" fmla="*/ 315 w 321"/>
                <a:gd name="T3" fmla="*/ 236 h 264"/>
                <a:gd name="T4" fmla="*/ 315 w 321"/>
                <a:gd name="T5" fmla="*/ 235 h 264"/>
                <a:gd name="T6" fmla="*/ 313 w 321"/>
                <a:gd name="T7" fmla="*/ 234 h 264"/>
                <a:gd name="T8" fmla="*/ 313 w 321"/>
                <a:gd name="T9" fmla="*/ 233 h 264"/>
                <a:gd name="T10" fmla="*/ 311 w 321"/>
                <a:gd name="T11" fmla="*/ 232 h 264"/>
                <a:gd name="T12" fmla="*/ 283 w 321"/>
                <a:gd name="T13" fmla="*/ 217 h 264"/>
                <a:gd name="T14" fmla="*/ 266 w 321"/>
                <a:gd name="T15" fmla="*/ 216 h 264"/>
                <a:gd name="T16" fmla="*/ 131 w 321"/>
                <a:gd name="T17" fmla="*/ 236 h 264"/>
                <a:gd name="T18" fmla="*/ 131 w 321"/>
                <a:gd name="T19" fmla="*/ 236 h 264"/>
                <a:gd name="T20" fmla="*/ 26 w 321"/>
                <a:gd name="T21" fmla="*/ 252 h 264"/>
                <a:gd name="T22" fmla="*/ 26 w 321"/>
                <a:gd name="T23" fmla="*/ 252 h 264"/>
                <a:gd name="T24" fmla="*/ 91 w 321"/>
                <a:gd name="T25" fmla="*/ 0 h 264"/>
                <a:gd name="T26" fmla="*/ 76 w 321"/>
                <a:gd name="T27" fmla="*/ 9 h 264"/>
                <a:gd name="T28" fmla="*/ 0 w 321"/>
                <a:gd name="T29" fmla="*/ 264 h 264"/>
                <a:gd name="T30" fmla="*/ 293 w 321"/>
                <a:gd name="T31" fmla="*/ 264 h 264"/>
                <a:gd name="T32" fmla="*/ 321 w 321"/>
                <a:gd name="T33" fmla="*/ 244 h 264"/>
                <a:gd name="T34" fmla="*/ 321 w 321"/>
                <a:gd name="T35" fmla="*/ 24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1" h="264">
                  <a:moveTo>
                    <a:pt x="321" y="244"/>
                  </a:moveTo>
                  <a:cubicBezTo>
                    <a:pt x="320" y="241"/>
                    <a:pt x="318" y="238"/>
                    <a:pt x="315" y="236"/>
                  </a:cubicBezTo>
                  <a:cubicBezTo>
                    <a:pt x="315" y="235"/>
                    <a:pt x="315" y="235"/>
                    <a:pt x="315" y="235"/>
                  </a:cubicBezTo>
                  <a:cubicBezTo>
                    <a:pt x="314" y="235"/>
                    <a:pt x="314" y="234"/>
                    <a:pt x="313" y="234"/>
                  </a:cubicBezTo>
                  <a:cubicBezTo>
                    <a:pt x="313" y="233"/>
                    <a:pt x="313" y="233"/>
                    <a:pt x="313" y="233"/>
                  </a:cubicBezTo>
                  <a:cubicBezTo>
                    <a:pt x="312" y="233"/>
                    <a:pt x="312" y="232"/>
                    <a:pt x="311" y="232"/>
                  </a:cubicBezTo>
                  <a:cubicBezTo>
                    <a:pt x="300" y="222"/>
                    <a:pt x="288" y="219"/>
                    <a:pt x="283" y="217"/>
                  </a:cubicBezTo>
                  <a:cubicBezTo>
                    <a:pt x="277" y="217"/>
                    <a:pt x="272" y="216"/>
                    <a:pt x="266" y="216"/>
                  </a:cubicBezTo>
                  <a:cubicBezTo>
                    <a:pt x="229" y="216"/>
                    <a:pt x="174" y="226"/>
                    <a:pt x="131" y="236"/>
                  </a:cubicBezTo>
                  <a:cubicBezTo>
                    <a:pt x="131" y="236"/>
                    <a:pt x="131" y="236"/>
                    <a:pt x="131" y="236"/>
                  </a:cubicBezTo>
                  <a:cubicBezTo>
                    <a:pt x="131" y="236"/>
                    <a:pt x="41" y="255"/>
                    <a:pt x="26" y="252"/>
                  </a:cubicBezTo>
                  <a:cubicBezTo>
                    <a:pt x="26" y="252"/>
                    <a:pt x="26" y="252"/>
                    <a:pt x="26" y="252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5" y="3"/>
                    <a:pt x="79" y="6"/>
                    <a:pt x="76" y="9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293" y="264"/>
                    <a:pt x="293" y="264"/>
                    <a:pt x="293" y="264"/>
                  </a:cubicBezTo>
                  <a:cubicBezTo>
                    <a:pt x="300" y="250"/>
                    <a:pt x="321" y="244"/>
                    <a:pt x="321" y="244"/>
                  </a:cubicBezTo>
                  <a:cubicBezTo>
                    <a:pt x="321" y="244"/>
                    <a:pt x="321" y="244"/>
                    <a:pt x="321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2373" y="2020"/>
              <a:ext cx="151" cy="149"/>
            </a:xfrm>
            <a:custGeom>
              <a:avLst/>
              <a:gdLst>
                <a:gd name="T0" fmla="*/ 226 w 276"/>
                <a:gd name="T1" fmla="*/ 0 h 273"/>
                <a:gd name="T2" fmla="*/ 190 w 276"/>
                <a:gd name="T3" fmla="*/ 4 h 273"/>
                <a:gd name="T4" fmla="*/ 126 w 276"/>
                <a:gd name="T5" fmla="*/ 19 h 273"/>
                <a:gd name="T6" fmla="*/ 126 w 276"/>
                <a:gd name="T7" fmla="*/ 19 h 273"/>
                <a:gd name="T8" fmla="*/ 62 w 276"/>
                <a:gd name="T9" fmla="*/ 34 h 273"/>
                <a:gd name="T10" fmla="*/ 0 w 276"/>
                <a:gd name="T11" fmla="*/ 273 h 273"/>
                <a:gd name="T12" fmla="*/ 70 w 276"/>
                <a:gd name="T13" fmla="*/ 260 h 273"/>
                <a:gd name="T14" fmla="*/ 70 w 276"/>
                <a:gd name="T15" fmla="*/ 260 h 273"/>
                <a:gd name="T16" fmla="*/ 211 w 276"/>
                <a:gd name="T17" fmla="*/ 240 h 273"/>
                <a:gd name="T18" fmla="*/ 276 w 276"/>
                <a:gd name="T19" fmla="*/ 266 h 273"/>
                <a:gd name="T20" fmla="*/ 276 w 276"/>
                <a:gd name="T21" fmla="*/ 32 h 273"/>
                <a:gd name="T22" fmla="*/ 276 w 276"/>
                <a:gd name="T23" fmla="*/ 29 h 273"/>
                <a:gd name="T24" fmla="*/ 226 w 276"/>
                <a:gd name="T25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" h="273">
                  <a:moveTo>
                    <a:pt x="226" y="0"/>
                  </a:moveTo>
                  <a:cubicBezTo>
                    <a:pt x="216" y="0"/>
                    <a:pt x="204" y="2"/>
                    <a:pt x="190" y="4"/>
                  </a:cubicBezTo>
                  <a:cubicBezTo>
                    <a:pt x="188" y="5"/>
                    <a:pt x="148" y="13"/>
                    <a:pt x="126" y="19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04" y="25"/>
                    <a:pt x="68" y="35"/>
                    <a:pt x="62" y="3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12" y="273"/>
                    <a:pt x="70" y="260"/>
                    <a:pt x="70" y="260"/>
                  </a:cubicBezTo>
                  <a:cubicBezTo>
                    <a:pt x="70" y="260"/>
                    <a:pt x="70" y="260"/>
                    <a:pt x="70" y="260"/>
                  </a:cubicBezTo>
                  <a:cubicBezTo>
                    <a:pt x="115" y="251"/>
                    <a:pt x="172" y="240"/>
                    <a:pt x="211" y="240"/>
                  </a:cubicBezTo>
                  <a:cubicBezTo>
                    <a:pt x="246" y="240"/>
                    <a:pt x="265" y="253"/>
                    <a:pt x="276" y="266"/>
                  </a:cubicBezTo>
                  <a:cubicBezTo>
                    <a:pt x="276" y="32"/>
                    <a:pt x="276" y="32"/>
                    <a:pt x="276" y="32"/>
                  </a:cubicBezTo>
                  <a:cubicBezTo>
                    <a:pt x="276" y="31"/>
                    <a:pt x="276" y="30"/>
                    <a:pt x="276" y="29"/>
                  </a:cubicBezTo>
                  <a:cubicBezTo>
                    <a:pt x="269" y="18"/>
                    <a:pt x="255" y="0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2511" y="2194"/>
              <a:ext cx="41" cy="14"/>
            </a:xfrm>
            <a:custGeom>
              <a:avLst/>
              <a:gdLst>
                <a:gd name="T0" fmla="*/ 76 w 76"/>
                <a:gd name="T1" fmla="*/ 21 h 26"/>
                <a:gd name="T2" fmla="*/ 76 w 76"/>
                <a:gd name="T3" fmla="*/ 21 h 26"/>
                <a:gd name="T4" fmla="*/ 76 w 76"/>
                <a:gd name="T5" fmla="*/ 21 h 26"/>
                <a:gd name="T6" fmla="*/ 75 w 76"/>
                <a:gd name="T7" fmla="*/ 20 h 26"/>
                <a:gd name="T8" fmla="*/ 73 w 76"/>
                <a:gd name="T9" fmla="*/ 16 h 26"/>
                <a:gd name="T10" fmla="*/ 70 w 76"/>
                <a:gd name="T11" fmla="*/ 12 h 26"/>
                <a:gd name="T12" fmla="*/ 69 w 76"/>
                <a:gd name="T13" fmla="*/ 12 h 26"/>
                <a:gd name="T14" fmla="*/ 69 w 76"/>
                <a:gd name="T15" fmla="*/ 12 h 26"/>
                <a:gd name="T16" fmla="*/ 45 w 76"/>
                <a:gd name="T17" fmla="*/ 1 h 26"/>
                <a:gd name="T18" fmla="*/ 41 w 76"/>
                <a:gd name="T19" fmla="*/ 0 h 26"/>
                <a:gd name="T20" fmla="*/ 38 w 76"/>
                <a:gd name="T21" fmla="*/ 0 h 26"/>
                <a:gd name="T22" fmla="*/ 38 w 76"/>
                <a:gd name="T23" fmla="*/ 0 h 26"/>
                <a:gd name="T24" fmla="*/ 37 w 76"/>
                <a:gd name="T25" fmla="*/ 0 h 26"/>
                <a:gd name="T26" fmla="*/ 35 w 76"/>
                <a:gd name="T27" fmla="*/ 0 h 26"/>
                <a:gd name="T28" fmla="*/ 31 w 76"/>
                <a:gd name="T29" fmla="*/ 1 h 26"/>
                <a:gd name="T30" fmla="*/ 6 w 76"/>
                <a:gd name="T31" fmla="*/ 12 h 26"/>
                <a:gd name="T32" fmla="*/ 6 w 76"/>
                <a:gd name="T33" fmla="*/ 12 h 26"/>
                <a:gd name="T34" fmla="*/ 6 w 76"/>
                <a:gd name="T35" fmla="*/ 12 h 26"/>
                <a:gd name="T36" fmla="*/ 3 w 76"/>
                <a:gd name="T37" fmla="*/ 16 h 26"/>
                <a:gd name="T38" fmla="*/ 0 w 76"/>
                <a:gd name="T39" fmla="*/ 20 h 26"/>
                <a:gd name="T40" fmla="*/ 0 w 76"/>
                <a:gd name="T41" fmla="*/ 21 h 26"/>
                <a:gd name="T42" fmla="*/ 0 w 76"/>
                <a:gd name="T43" fmla="*/ 21 h 26"/>
                <a:gd name="T44" fmla="*/ 0 w 76"/>
                <a:gd name="T45" fmla="*/ 21 h 26"/>
                <a:gd name="T46" fmla="*/ 1 w 76"/>
                <a:gd name="T47" fmla="*/ 24 h 26"/>
                <a:gd name="T48" fmla="*/ 4 w 76"/>
                <a:gd name="T49" fmla="*/ 26 h 26"/>
                <a:gd name="T50" fmla="*/ 6 w 76"/>
                <a:gd name="T51" fmla="*/ 25 h 26"/>
                <a:gd name="T52" fmla="*/ 38 w 76"/>
                <a:gd name="T53" fmla="*/ 17 h 26"/>
                <a:gd name="T54" fmla="*/ 69 w 76"/>
                <a:gd name="T55" fmla="*/ 25 h 26"/>
                <a:gd name="T56" fmla="*/ 72 w 76"/>
                <a:gd name="T57" fmla="*/ 26 h 26"/>
                <a:gd name="T58" fmla="*/ 75 w 76"/>
                <a:gd name="T59" fmla="*/ 24 h 26"/>
                <a:gd name="T60" fmla="*/ 76 w 76"/>
                <a:gd name="T61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" h="26">
                  <a:moveTo>
                    <a:pt x="76" y="21"/>
                  </a:move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5" y="20"/>
                  </a:cubicBezTo>
                  <a:cubicBezTo>
                    <a:pt x="75" y="19"/>
                    <a:pt x="74" y="17"/>
                    <a:pt x="73" y="16"/>
                  </a:cubicBezTo>
                  <a:cubicBezTo>
                    <a:pt x="72" y="15"/>
                    <a:pt x="71" y="13"/>
                    <a:pt x="70" y="12"/>
                  </a:cubicBezTo>
                  <a:cubicBezTo>
                    <a:pt x="70" y="12"/>
                    <a:pt x="69" y="12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5" y="8"/>
                    <a:pt x="58" y="3"/>
                    <a:pt x="45" y="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6" y="0"/>
                    <a:pt x="35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18" y="3"/>
                    <a:pt x="11" y="8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3"/>
                    <a:pt x="4" y="15"/>
                    <a:pt x="3" y="16"/>
                  </a:cubicBezTo>
                  <a:cubicBezTo>
                    <a:pt x="2" y="17"/>
                    <a:pt x="1" y="19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3"/>
                    <a:pt x="1" y="24"/>
                  </a:cubicBezTo>
                  <a:cubicBezTo>
                    <a:pt x="2" y="25"/>
                    <a:pt x="3" y="26"/>
                    <a:pt x="4" y="26"/>
                  </a:cubicBezTo>
                  <a:cubicBezTo>
                    <a:pt x="5" y="26"/>
                    <a:pt x="5" y="26"/>
                    <a:pt x="6" y="25"/>
                  </a:cubicBezTo>
                  <a:cubicBezTo>
                    <a:pt x="10" y="22"/>
                    <a:pt x="16" y="18"/>
                    <a:pt x="38" y="17"/>
                  </a:cubicBezTo>
                  <a:cubicBezTo>
                    <a:pt x="60" y="18"/>
                    <a:pt x="66" y="22"/>
                    <a:pt x="69" y="25"/>
                  </a:cubicBezTo>
                  <a:cubicBezTo>
                    <a:pt x="71" y="26"/>
                    <a:pt x="71" y="26"/>
                    <a:pt x="72" y="26"/>
                  </a:cubicBezTo>
                  <a:cubicBezTo>
                    <a:pt x="73" y="26"/>
                    <a:pt x="73" y="25"/>
                    <a:pt x="75" y="24"/>
                  </a:cubicBezTo>
                  <a:cubicBezTo>
                    <a:pt x="76" y="23"/>
                    <a:pt x="76" y="22"/>
                    <a:pt x="76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565" y="2056"/>
              <a:ext cx="178" cy="152"/>
            </a:xfrm>
            <a:custGeom>
              <a:avLst/>
              <a:gdLst>
                <a:gd name="T0" fmla="*/ 0 w 328"/>
                <a:gd name="T1" fmla="*/ 269 h 278"/>
                <a:gd name="T2" fmla="*/ 314 w 328"/>
                <a:gd name="T3" fmla="*/ 269 h 278"/>
                <a:gd name="T4" fmla="*/ 234 w 328"/>
                <a:gd name="T5" fmla="*/ 0 h 278"/>
                <a:gd name="T6" fmla="*/ 238 w 328"/>
                <a:gd name="T7" fmla="*/ 0 h 278"/>
                <a:gd name="T8" fmla="*/ 324 w 328"/>
                <a:gd name="T9" fmla="*/ 267 h 278"/>
                <a:gd name="T10" fmla="*/ 328 w 328"/>
                <a:gd name="T11" fmla="*/ 278 h 278"/>
                <a:gd name="T12" fmla="*/ 1 w 328"/>
                <a:gd name="T13" fmla="*/ 278 h 278"/>
                <a:gd name="T14" fmla="*/ 0 w 328"/>
                <a:gd name="T15" fmla="*/ 269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278">
                  <a:moveTo>
                    <a:pt x="0" y="269"/>
                  </a:moveTo>
                  <a:cubicBezTo>
                    <a:pt x="314" y="269"/>
                    <a:pt x="314" y="269"/>
                    <a:pt x="314" y="269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324" y="267"/>
                    <a:pt x="324" y="267"/>
                    <a:pt x="324" y="267"/>
                  </a:cubicBezTo>
                  <a:cubicBezTo>
                    <a:pt x="328" y="278"/>
                    <a:pt x="328" y="278"/>
                    <a:pt x="328" y="278"/>
                  </a:cubicBezTo>
                  <a:cubicBezTo>
                    <a:pt x="1" y="278"/>
                    <a:pt x="1" y="278"/>
                    <a:pt x="1" y="278"/>
                  </a:cubicBezTo>
                  <a:cubicBezTo>
                    <a:pt x="1" y="275"/>
                    <a:pt x="1" y="272"/>
                    <a:pt x="0" y="2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544" y="2045"/>
              <a:ext cx="175" cy="144"/>
            </a:xfrm>
            <a:custGeom>
              <a:avLst/>
              <a:gdLst>
                <a:gd name="T0" fmla="*/ 0 w 321"/>
                <a:gd name="T1" fmla="*/ 244 h 264"/>
                <a:gd name="T2" fmla="*/ 7 w 321"/>
                <a:gd name="T3" fmla="*/ 236 h 264"/>
                <a:gd name="T4" fmla="*/ 7 w 321"/>
                <a:gd name="T5" fmla="*/ 235 h 264"/>
                <a:gd name="T6" fmla="*/ 8 w 321"/>
                <a:gd name="T7" fmla="*/ 234 h 264"/>
                <a:gd name="T8" fmla="*/ 9 w 321"/>
                <a:gd name="T9" fmla="*/ 233 h 264"/>
                <a:gd name="T10" fmla="*/ 11 w 321"/>
                <a:gd name="T11" fmla="*/ 232 h 264"/>
                <a:gd name="T12" fmla="*/ 39 w 321"/>
                <a:gd name="T13" fmla="*/ 217 h 264"/>
                <a:gd name="T14" fmla="*/ 56 w 321"/>
                <a:gd name="T15" fmla="*/ 216 h 264"/>
                <a:gd name="T16" fmla="*/ 191 w 321"/>
                <a:gd name="T17" fmla="*/ 236 h 264"/>
                <a:gd name="T18" fmla="*/ 191 w 321"/>
                <a:gd name="T19" fmla="*/ 236 h 264"/>
                <a:gd name="T20" fmla="*/ 296 w 321"/>
                <a:gd name="T21" fmla="*/ 252 h 264"/>
                <a:gd name="T22" fmla="*/ 296 w 321"/>
                <a:gd name="T23" fmla="*/ 252 h 264"/>
                <a:gd name="T24" fmla="*/ 231 w 321"/>
                <a:gd name="T25" fmla="*/ 0 h 264"/>
                <a:gd name="T26" fmla="*/ 246 w 321"/>
                <a:gd name="T27" fmla="*/ 9 h 264"/>
                <a:gd name="T28" fmla="*/ 321 w 321"/>
                <a:gd name="T29" fmla="*/ 264 h 264"/>
                <a:gd name="T30" fmla="*/ 29 w 321"/>
                <a:gd name="T31" fmla="*/ 264 h 264"/>
                <a:gd name="T32" fmla="*/ 0 w 321"/>
                <a:gd name="T33" fmla="*/ 244 h 264"/>
                <a:gd name="T34" fmla="*/ 0 w 321"/>
                <a:gd name="T35" fmla="*/ 24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1" h="264">
                  <a:moveTo>
                    <a:pt x="0" y="244"/>
                  </a:moveTo>
                  <a:cubicBezTo>
                    <a:pt x="1" y="241"/>
                    <a:pt x="4" y="238"/>
                    <a:pt x="7" y="236"/>
                  </a:cubicBezTo>
                  <a:cubicBezTo>
                    <a:pt x="7" y="235"/>
                    <a:pt x="7" y="235"/>
                    <a:pt x="7" y="235"/>
                  </a:cubicBezTo>
                  <a:cubicBezTo>
                    <a:pt x="7" y="235"/>
                    <a:pt x="8" y="234"/>
                    <a:pt x="8" y="234"/>
                  </a:cubicBezTo>
                  <a:cubicBezTo>
                    <a:pt x="9" y="233"/>
                    <a:pt x="9" y="233"/>
                    <a:pt x="9" y="233"/>
                  </a:cubicBezTo>
                  <a:cubicBezTo>
                    <a:pt x="9" y="233"/>
                    <a:pt x="10" y="232"/>
                    <a:pt x="11" y="232"/>
                  </a:cubicBezTo>
                  <a:cubicBezTo>
                    <a:pt x="21" y="222"/>
                    <a:pt x="33" y="219"/>
                    <a:pt x="39" y="217"/>
                  </a:cubicBezTo>
                  <a:cubicBezTo>
                    <a:pt x="44" y="217"/>
                    <a:pt x="50" y="216"/>
                    <a:pt x="56" y="216"/>
                  </a:cubicBezTo>
                  <a:cubicBezTo>
                    <a:pt x="93" y="216"/>
                    <a:pt x="147" y="226"/>
                    <a:pt x="191" y="236"/>
                  </a:cubicBezTo>
                  <a:cubicBezTo>
                    <a:pt x="191" y="236"/>
                    <a:pt x="191" y="236"/>
                    <a:pt x="191" y="236"/>
                  </a:cubicBezTo>
                  <a:cubicBezTo>
                    <a:pt x="191" y="236"/>
                    <a:pt x="281" y="255"/>
                    <a:pt x="296" y="252"/>
                  </a:cubicBezTo>
                  <a:cubicBezTo>
                    <a:pt x="296" y="252"/>
                    <a:pt x="296" y="252"/>
                    <a:pt x="296" y="252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37" y="3"/>
                    <a:pt x="242" y="6"/>
                    <a:pt x="246" y="9"/>
                  </a:cubicBezTo>
                  <a:cubicBezTo>
                    <a:pt x="321" y="264"/>
                    <a:pt x="321" y="264"/>
                    <a:pt x="321" y="264"/>
                  </a:cubicBezTo>
                  <a:cubicBezTo>
                    <a:pt x="29" y="264"/>
                    <a:pt x="29" y="264"/>
                    <a:pt x="29" y="264"/>
                  </a:cubicBezTo>
                  <a:cubicBezTo>
                    <a:pt x="22" y="250"/>
                    <a:pt x="0" y="244"/>
                    <a:pt x="0" y="244"/>
                  </a:cubicBezTo>
                  <a:cubicBezTo>
                    <a:pt x="0" y="244"/>
                    <a:pt x="0" y="244"/>
                    <a:pt x="0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539" y="2020"/>
              <a:ext cx="150" cy="149"/>
            </a:xfrm>
            <a:custGeom>
              <a:avLst/>
              <a:gdLst>
                <a:gd name="T0" fmla="*/ 50 w 275"/>
                <a:gd name="T1" fmla="*/ 0 h 273"/>
                <a:gd name="T2" fmla="*/ 85 w 275"/>
                <a:gd name="T3" fmla="*/ 4 h 273"/>
                <a:gd name="T4" fmla="*/ 150 w 275"/>
                <a:gd name="T5" fmla="*/ 19 h 273"/>
                <a:gd name="T6" fmla="*/ 150 w 275"/>
                <a:gd name="T7" fmla="*/ 19 h 273"/>
                <a:gd name="T8" fmla="*/ 214 w 275"/>
                <a:gd name="T9" fmla="*/ 34 h 273"/>
                <a:gd name="T10" fmla="*/ 275 w 275"/>
                <a:gd name="T11" fmla="*/ 273 h 273"/>
                <a:gd name="T12" fmla="*/ 205 w 275"/>
                <a:gd name="T13" fmla="*/ 260 h 273"/>
                <a:gd name="T14" fmla="*/ 205 w 275"/>
                <a:gd name="T15" fmla="*/ 260 h 273"/>
                <a:gd name="T16" fmla="*/ 65 w 275"/>
                <a:gd name="T17" fmla="*/ 240 h 273"/>
                <a:gd name="T18" fmla="*/ 0 w 275"/>
                <a:gd name="T19" fmla="*/ 266 h 273"/>
                <a:gd name="T20" fmla="*/ 0 w 275"/>
                <a:gd name="T21" fmla="*/ 32 h 273"/>
                <a:gd name="T22" fmla="*/ 0 w 275"/>
                <a:gd name="T23" fmla="*/ 29 h 273"/>
                <a:gd name="T24" fmla="*/ 50 w 275"/>
                <a:gd name="T25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73">
                  <a:moveTo>
                    <a:pt x="50" y="0"/>
                  </a:moveTo>
                  <a:cubicBezTo>
                    <a:pt x="60" y="0"/>
                    <a:pt x="72" y="2"/>
                    <a:pt x="85" y="4"/>
                  </a:cubicBezTo>
                  <a:cubicBezTo>
                    <a:pt x="88" y="5"/>
                    <a:pt x="128" y="13"/>
                    <a:pt x="150" y="19"/>
                  </a:cubicBezTo>
                  <a:cubicBezTo>
                    <a:pt x="150" y="19"/>
                    <a:pt x="150" y="19"/>
                    <a:pt x="150" y="19"/>
                  </a:cubicBezTo>
                  <a:cubicBezTo>
                    <a:pt x="172" y="25"/>
                    <a:pt x="208" y="35"/>
                    <a:pt x="214" y="34"/>
                  </a:cubicBezTo>
                  <a:cubicBezTo>
                    <a:pt x="275" y="273"/>
                    <a:pt x="275" y="273"/>
                    <a:pt x="275" y="273"/>
                  </a:cubicBezTo>
                  <a:cubicBezTo>
                    <a:pt x="264" y="273"/>
                    <a:pt x="205" y="260"/>
                    <a:pt x="205" y="260"/>
                  </a:cubicBezTo>
                  <a:cubicBezTo>
                    <a:pt x="205" y="260"/>
                    <a:pt x="205" y="260"/>
                    <a:pt x="205" y="260"/>
                  </a:cubicBezTo>
                  <a:cubicBezTo>
                    <a:pt x="161" y="251"/>
                    <a:pt x="104" y="240"/>
                    <a:pt x="65" y="240"/>
                  </a:cubicBezTo>
                  <a:cubicBezTo>
                    <a:pt x="30" y="240"/>
                    <a:pt x="11" y="253"/>
                    <a:pt x="0" y="26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0"/>
                    <a:pt x="0" y="29"/>
                  </a:cubicBezTo>
                  <a:cubicBezTo>
                    <a:pt x="7" y="18"/>
                    <a:pt x="21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4875" y="1883"/>
              <a:ext cx="194" cy="190"/>
            </a:xfrm>
            <a:custGeom>
              <a:avLst/>
              <a:gdLst>
                <a:gd name="T0" fmla="*/ 0 w 355"/>
                <a:gd name="T1" fmla="*/ 178 h 349"/>
                <a:gd name="T2" fmla="*/ 180 w 355"/>
                <a:gd name="T3" fmla="*/ 0 h 349"/>
                <a:gd name="T4" fmla="*/ 355 w 355"/>
                <a:gd name="T5" fmla="*/ 173 h 349"/>
                <a:gd name="T6" fmla="*/ 180 w 355"/>
                <a:gd name="T7" fmla="*/ 349 h 349"/>
                <a:gd name="T8" fmla="*/ 0 w 355"/>
                <a:gd name="T9" fmla="*/ 178 h 349"/>
                <a:gd name="T10" fmla="*/ 304 w 355"/>
                <a:gd name="T11" fmla="*/ 188 h 349"/>
                <a:gd name="T12" fmla="*/ 171 w 355"/>
                <a:gd name="T13" fmla="*/ 15 h 349"/>
                <a:gd name="T14" fmla="*/ 51 w 355"/>
                <a:gd name="T15" fmla="*/ 162 h 349"/>
                <a:gd name="T16" fmla="*/ 186 w 355"/>
                <a:gd name="T17" fmla="*/ 333 h 349"/>
                <a:gd name="T18" fmla="*/ 304 w 355"/>
                <a:gd name="T19" fmla="*/ 18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5" h="349">
                  <a:moveTo>
                    <a:pt x="0" y="178"/>
                  </a:moveTo>
                  <a:cubicBezTo>
                    <a:pt x="0" y="77"/>
                    <a:pt x="76" y="0"/>
                    <a:pt x="180" y="0"/>
                  </a:cubicBezTo>
                  <a:cubicBezTo>
                    <a:pt x="296" y="0"/>
                    <a:pt x="355" y="84"/>
                    <a:pt x="355" y="173"/>
                  </a:cubicBezTo>
                  <a:cubicBezTo>
                    <a:pt x="355" y="274"/>
                    <a:pt x="277" y="349"/>
                    <a:pt x="180" y="349"/>
                  </a:cubicBezTo>
                  <a:cubicBezTo>
                    <a:pt x="68" y="349"/>
                    <a:pt x="0" y="268"/>
                    <a:pt x="0" y="178"/>
                  </a:cubicBezTo>
                  <a:close/>
                  <a:moveTo>
                    <a:pt x="304" y="188"/>
                  </a:moveTo>
                  <a:cubicBezTo>
                    <a:pt x="304" y="105"/>
                    <a:pt x="268" y="15"/>
                    <a:pt x="171" y="15"/>
                  </a:cubicBezTo>
                  <a:cubicBezTo>
                    <a:pt x="119" y="15"/>
                    <a:pt x="51" y="51"/>
                    <a:pt x="51" y="162"/>
                  </a:cubicBezTo>
                  <a:cubicBezTo>
                    <a:pt x="51" y="236"/>
                    <a:pt x="87" y="333"/>
                    <a:pt x="186" y="333"/>
                  </a:cubicBezTo>
                  <a:cubicBezTo>
                    <a:pt x="247" y="333"/>
                    <a:pt x="304" y="288"/>
                    <a:pt x="304" y="188"/>
                  </a:cubicBez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3024" y="1887"/>
              <a:ext cx="195" cy="186"/>
            </a:xfrm>
            <a:custGeom>
              <a:avLst/>
              <a:gdLst>
                <a:gd name="T0" fmla="*/ 242 w 357"/>
                <a:gd name="T1" fmla="*/ 0 h 341"/>
                <a:gd name="T2" fmla="*/ 242 w 357"/>
                <a:gd name="T3" fmla="*/ 10 h 341"/>
                <a:gd name="T4" fmla="*/ 255 w 357"/>
                <a:gd name="T5" fmla="*/ 11 h 341"/>
                <a:gd name="T6" fmla="*/ 280 w 357"/>
                <a:gd name="T7" fmla="*/ 22 h 341"/>
                <a:gd name="T8" fmla="*/ 290 w 357"/>
                <a:gd name="T9" fmla="*/ 126 h 341"/>
                <a:gd name="T10" fmla="*/ 290 w 357"/>
                <a:gd name="T11" fmla="*/ 184 h 341"/>
                <a:gd name="T12" fmla="*/ 189 w 357"/>
                <a:gd name="T13" fmla="*/ 318 h 341"/>
                <a:gd name="T14" fmla="*/ 87 w 357"/>
                <a:gd name="T15" fmla="*/ 184 h 341"/>
                <a:gd name="T16" fmla="*/ 87 w 357"/>
                <a:gd name="T17" fmla="*/ 75 h 341"/>
                <a:gd name="T18" fmla="*/ 117 w 357"/>
                <a:gd name="T19" fmla="*/ 11 h 341"/>
                <a:gd name="T20" fmla="*/ 129 w 357"/>
                <a:gd name="T21" fmla="*/ 10 h 341"/>
                <a:gd name="T22" fmla="*/ 129 w 357"/>
                <a:gd name="T23" fmla="*/ 0 h 341"/>
                <a:gd name="T24" fmla="*/ 2 w 357"/>
                <a:gd name="T25" fmla="*/ 0 h 341"/>
                <a:gd name="T26" fmla="*/ 2 w 357"/>
                <a:gd name="T27" fmla="*/ 10 h 341"/>
                <a:gd name="T28" fmla="*/ 15 w 357"/>
                <a:gd name="T29" fmla="*/ 11 h 341"/>
                <a:gd name="T30" fmla="*/ 45 w 357"/>
                <a:gd name="T31" fmla="*/ 75 h 341"/>
                <a:gd name="T32" fmla="*/ 45 w 357"/>
                <a:gd name="T33" fmla="*/ 194 h 341"/>
                <a:gd name="T34" fmla="*/ 85 w 357"/>
                <a:gd name="T35" fmla="*/ 313 h 341"/>
                <a:gd name="T36" fmla="*/ 179 w 357"/>
                <a:gd name="T37" fmla="*/ 341 h 341"/>
                <a:gd name="T38" fmla="*/ 275 w 357"/>
                <a:gd name="T39" fmla="*/ 304 h 341"/>
                <a:gd name="T40" fmla="*/ 310 w 357"/>
                <a:gd name="T41" fmla="*/ 183 h 341"/>
                <a:gd name="T42" fmla="*/ 310 w 357"/>
                <a:gd name="T43" fmla="*/ 126 h 341"/>
                <a:gd name="T44" fmla="*/ 317 w 357"/>
                <a:gd name="T45" fmla="*/ 24 h 341"/>
                <a:gd name="T46" fmla="*/ 343 w 357"/>
                <a:gd name="T47" fmla="*/ 11 h 341"/>
                <a:gd name="T48" fmla="*/ 355 w 357"/>
                <a:gd name="T49" fmla="*/ 10 h 341"/>
                <a:gd name="T50" fmla="*/ 355 w 357"/>
                <a:gd name="T51" fmla="*/ 0 h 341"/>
                <a:gd name="T52" fmla="*/ 242 w 357"/>
                <a:gd name="T53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7" h="341">
                  <a:moveTo>
                    <a:pt x="242" y="0"/>
                  </a:moveTo>
                  <a:cubicBezTo>
                    <a:pt x="240" y="3"/>
                    <a:pt x="240" y="8"/>
                    <a:pt x="242" y="10"/>
                  </a:cubicBezTo>
                  <a:cubicBezTo>
                    <a:pt x="255" y="11"/>
                    <a:pt x="255" y="11"/>
                    <a:pt x="255" y="11"/>
                  </a:cubicBezTo>
                  <a:cubicBezTo>
                    <a:pt x="267" y="12"/>
                    <a:pt x="277" y="16"/>
                    <a:pt x="280" y="22"/>
                  </a:cubicBezTo>
                  <a:cubicBezTo>
                    <a:pt x="289" y="37"/>
                    <a:pt x="290" y="95"/>
                    <a:pt x="290" y="126"/>
                  </a:cubicBezTo>
                  <a:cubicBezTo>
                    <a:pt x="290" y="184"/>
                    <a:pt x="290" y="184"/>
                    <a:pt x="290" y="184"/>
                  </a:cubicBezTo>
                  <a:cubicBezTo>
                    <a:pt x="290" y="261"/>
                    <a:pt x="262" y="318"/>
                    <a:pt x="189" y="318"/>
                  </a:cubicBezTo>
                  <a:cubicBezTo>
                    <a:pt x="112" y="318"/>
                    <a:pt x="87" y="265"/>
                    <a:pt x="87" y="184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87" y="23"/>
                    <a:pt x="88" y="14"/>
                    <a:pt x="117" y="11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31" y="9"/>
                    <a:pt x="131" y="3"/>
                    <a:pt x="12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9"/>
                    <a:pt x="2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44" y="14"/>
                    <a:pt x="45" y="23"/>
                    <a:pt x="45" y="75"/>
                  </a:cubicBezTo>
                  <a:cubicBezTo>
                    <a:pt x="45" y="194"/>
                    <a:pt x="45" y="194"/>
                    <a:pt x="45" y="194"/>
                  </a:cubicBezTo>
                  <a:cubicBezTo>
                    <a:pt x="45" y="254"/>
                    <a:pt x="58" y="291"/>
                    <a:pt x="85" y="313"/>
                  </a:cubicBezTo>
                  <a:cubicBezTo>
                    <a:pt x="109" y="334"/>
                    <a:pt x="144" y="341"/>
                    <a:pt x="179" y="341"/>
                  </a:cubicBezTo>
                  <a:cubicBezTo>
                    <a:pt x="216" y="341"/>
                    <a:pt x="253" y="327"/>
                    <a:pt x="275" y="304"/>
                  </a:cubicBezTo>
                  <a:cubicBezTo>
                    <a:pt x="303" y="274"/>
                    <a:pt x="310" y="227"/>
                    <a:pt x="310" y="183"/>
                  </a:cubicBezTo>
                  <a:cubicBezTo>
                    <a:pt x="310" y="126"/>
                    <a:pt x="310" y="126"/>
                    <a:pt x="310" y="126"/>
                  </a:cubicBezTo>
                  <a:cubicBezTo>
                    <a:pt x="310" y="98"/>
                    <a:pt x="310" y="40"/>
                    <a:pt x="317" y="24"/>
                  </a:cubicBezTo>
                  <a:cubicBezTo>
                    <a:pt x="320" y="17"/>
                    <a:pt x="330" y="12"/>
                    <a:pt x="343" y="11"/>
                  </a:cubicBezTo>
                  <a:cubicBezTo>
                    <a:pt x="355" y="10"/>
                    <a:pt x="355" y="10"/>
                    <a:pt x="355" y="10"/>
                  </a:cubicBezTo>
                  <a:cubicBezTo>
                    <a:pt x="357" y="8"/>
                    <a:pt x="357" y="3"/>
                    <a:pt x="355" y="0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3575" y="1887"/>
              <a:ext cx="195" cy="186"/>
            </a:xfrm>
            <a:custGeom>
              <a:avLst/>
              <a:gdLst>
                <a:gd name="T0" fmla="*/ 252 w 358"/>
                <a:gd name="T1" fmla="*/ 0 h 341"/>
                <a:gd name="T2" fmla="*/ 252 w 358"/>
                <a:gd name="T3" fmla="*/ 11 h 341"/>
                <a:gd name="T4" fmla="*/ 261 w 358"/>
                <a:gd name="T5" fmla="*/ 12 h 341"/>
                <a:gd name="T6" fmla="*/ 284 w 358"/>
                <a:gd name="T7" fmla="*/ 22 h 341"/>
                <a:gd name="T8" fmla="*/ 279 w 358"/>
                <a:gd name="T9" fmla="*/ 41 h 341"/>
                <a:gd name="T10" fmla="*/ 233 w 358"/>
                <a:gd name="T11" fmla="*/ 154 h 341"/>
                <a:gd name="T12" fmla="*/ 184 w 358"/>
                <a:gd name="T13" fmla="*/ 266 h 341"/>
                <a:gd name="T14" fmla="*/ 113 w 358"/>
                <a:gd name="T15" fmla="*/ 92 h 341"/>
                <a:gd name="T16" fmla="*/ 87 w 358"/>
                <a:gd name="T17" fmla="*/ 22 h 341"/>
                <a:gd name="T18" fmla="*/ 111 w 358"/>
                <a:gd name="T19" fmla="*/ 12 h 341"/>
                <a:gd name="T20" fmla="*/ 119 w 358"/>
                <a:gd name="T21" fmla="*/ 11 h 341"/>
                <a:gd name="T22" fmla="*/ 119 w 358"/>
                <a:gd name="T23" fmla="*/ 0 h 341"/>
                <a:gd name="T24" fmla="*/ 3 w 358"/>
                <a:gd name="T25" fmla="*/ 0 h 341"/>
                <a:gd name="T26" fmla="*/ 3 w 358"/>
                <a:gd name="T27" fmla="*/ 11 h 341"/>
                <a:gd name="T28" fmla="*/ 12 w 358"/>
                <a:gd name="T29" fmla="*/ 12 h 341"/>
                <a:gd name="T30" fmla="*/ 53 w 358"/>
                <a:gd name="T31" fmla="*/ 53 h 341"/>
                <a:gd name="T32" fmla="*/ 142 w 358"/>
                <a:gd name="T33" fmla="*/ 272 h 341"/>
                <a:gd name="T34" fmla="*/ 165 w 358"/>
                <a:gd name="T35" fmla="*/ 339 h 341"/>
                <a:gd name="T36" fmla="*/ 173 w 358"/>
                <a:gd name="T37" fmla="*/ 341 h 341"/>
                <a:gd name="T38" fmla="*/ 178 w 358"/>
                <a:gd name="T39" fmla="*/ 339 h 341"/>
                <a:gd name="T40" fmla="*/ 231 w 358"/>
                <a:gd name="T41" fmla="*/ 207 h 341"/>
                <a:gd name="T42" fmla="*/ 258 w 358"/>
                <a:gd name="T43" fmla="*/ 146 h 341"/>
                <a:gd name="T44" fmla="*/ 314 w 358"/>
                <a:gd name="T45" fmla="*/ 30 h 341"/>
                <a:gd name="T46" fmla="*/ 340 w 358"/>
                <a:gd name="T47" fmla="*/ 12 h 341"/>
                <a:gd name="T48" fmla="*/ 356 w 358"/>
                <a:gd name="T49" fmla="*/ 11 h 341"/>
                <a:gd name="T50" fmla="*/ 356 w 358"/>
                <a:gd name="T51" fmla="*/ 0 h 341"/>
                <a:gd name="T52" fmla="*/ 252 w 358"/>
                <a:gd name="T53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8" h="341">
                  <a:moveTo>
                    <a:pt x="252" y="0"/>
                  </a:moveTo>
                  <a:cubicBezTo>
                    <a:pt x="250" y="3"/>
                    <a:pt x="249" y="8"/>
                    <a:pt x="252" y="11"/>
                  </a:cubicBezTo>
                  <a:cubicBezTo>
                    <a:pt x="261" y="12"/>
                    <a:pt x="261" y="12"/>
                    <a:pt x="261" y="12"/>
                  </a:cubicBezTo>
                  <a:cubicBezTo>
                    <a:pt x="279" y="14"/>
                    <a:pt x="284" y="18"/>
                    <a:pt x="284" y="22"/>
                  </a:cubicBezTo>
                  <a:cubicBezTo>
                    <a:pt x="284" y="25"/>
                    <a:pt x="283" y="31"/>
                    <a:pt x="279" y="41"/>
                  </a:cubicBezTo>
                  <a:cubicBezTo>
                    <a:pt x="271" y="63"/>
                    <a:pt x="248" y="120"/>
                    <a:pt x="233" y="154"/>
                  </a:cubicBezTo>
                  <a:cubicBezTo>
                    <a:pt x="221" y="181"/>
                    <a:pt x="200" y="233"/>
                    <a:pt x="184" y="266"/>
                  </a:cubicBezTo>
                  <a:cubicBezTo>
                    <a:pt x="159" y="209"/>
                    <a:pt x="136" y="151"/>
                    <a:pt x="113" y="92"/>
                  </a:cubicBezTo>
                  <a:cubicBezTo>
                    <a:pt x="97" y="54"/>
                    <a:pt x="88" y="27"/>
                    <a:pt x="87" y="22"/>
                  </a:cubicBezTo>
                  <a:cubicBezTo>
                    <a:pt x="88" y="18"/>
                    <a:pt x="92" y="14"/>
                    <a:pt x="111" y="12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22" y="8"/>
                    <a:pt x="121" y="3"/>
                    <a:pt x="11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3"/>
                    <a:pt x="0" y="8"/>
                    <a:pt x="3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34" y="14"/>
                    <a:pt x="42" y="25"/>
                    <a:pt x="53" y="53"/>
                  </a:cubicBezTo>
                  <a:cubicBezTo>
                    <a:pt x="142" y="272"/>
                    <a:pt x="142" y="272"/>
                    <a:pt x="142" y="272"/>
                  </a:cubicBezTo>
                  <a:cubicBezTo>
                    <a:pt x="151" y="293"/>
                    <a:pt x="159" y="318"/>
                    <a:pt x="165" y="339"/>
                  </a:cubicBezTo>
                  <a:cubicBezTo>
                    <a:pt x="168" y="340"/>
                    <a:pt x="170" y="341"/>
                    <a:pt x="173" y="341"/>
                  </a:cubicBezTo>
                  <a:cubicBezTo>
                    <a:pt x="175" y="341"/>
                    <a:pt x="177" y="340"/>
                    <a:pt x="178" y="339"/>
                  </a:cubicBezTo>
                  <a:cubicBezTo>
                    <a:pt x="187" y="312"/>
                    <a:pt x="210" y="254"/>
                    <a:pt x="231" y="207"/>
                  </a:cubicBezTo>
                  <a:cubicBezTo>
                    <a:pt x="258" y="146"/>
                    <a:pt x="258" y="146"/>
                    <a:pt x="258" y="146"/>
                  </a:cubicBezTo>
                  <a:cubicBezTo>
                    <a:pt x="280" y="94"/>
                    <a:pt x="300" y="53"/>
                    <a:pt x="314" y="30"/>
                  </a:cubicBezTo>
                  <a:cubicBezTo>
                    <a:pt x="321" y="19"/>
                    <a:pt x="328" y="13"/>
                    <a:pt x="340" y="12"/>
                  </a:cubicBezTo>
                  <a:cubicBezTo>
                    <a:pt x="356" y="11"/>
                    <a:pt x="356" y="11"/>
                    <a:pt x="356" y="11"/>
                  </a:cubicBezTo>
                  <a:cubicBezTo>
                    <a:pt x="358" y="9"/>
                    <a:pt x="358" y="3"/>
                    <a:pt x="356" y="0"/>
                  </a:cubicBezTo>
                  <a:lnTo>
                    <a:pt x="252" y="0"/>
                  </a:ln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3244" y="1887"/>
              <a:ext cx="203" cy="186"/>
            </a:xfrm>
            <a:custGeom>
              <a:avLst/>
              <a:gdLst>
                <a:gd name="T0" fmla="*/ 370 w 372"/>
                <a:gd name="T1" fmla="*/ 0 h 341"/>
                <a:gd name="T2" fmla="*/ 255 w 372"/>
                <a:gd name="T3" fmla="*/ 0 h 341"/>
                <a:gd name="T4" fmla="*/ 256 w 372"/>
                <a:gd name="T5" fmla="*/ 11 h 341"/>
                <a:gd name="T6" fmla="*/ 264 w 372"/>
                <a:gd name="T7" fmla="*/ 12 h 341"/>
                <a:gd name="T8" fmla="*/ 295 w 372"/>
                <a:gd name="T9" fmla="*/ 22 h 341"/>
                <a:gd name="T10" fmla="*/ 305 w 372"/>
                <a:gd name="T11" fmla="*/ 126 h 341"/>
                <a:gd name="T12" fmla="*/ 305 w 372"/>
                <a:gd name="T13" fmla="*/ 234 h 341"/>
                <a:gd name="T14" fmla="*/ 303 w 372"/>
                <a:gd name="T15" fmla="*/ 255 h 341"/>
                <a:gd name="T16" fmla="*/ 302 w 372"/>
                <a:gd name="T17" fmla="*/ 255 h 341"/>
                <a:gd name="T18" fmla="*/ 219 w 372"/>
                <a:gd name="T19" fmla="*/ 164 h 341"/>
                <a:gd name="T20" fmla="*/ 170 w 372"/>
                <a:gd name="T21" fmla="*/ 109 h 341"/>
                <a:gd name="T22" fmla="*/ 85 w 372"/>
                <a:gd name="T23" fmla="*/ 0 h 341"/>
                <a:gd name="T24" fmla="*/ 2 w 372"/>
                <a:gd name="T25" fmla="*/ 0 h 341"/>
                <a:gd name="T26" fmla="*/ 3 w 372"/>
                <a:gd name="T27" fmla="*/ 11 h 341"/>
                <a:gd name="T28" fmla="*/ 12 w 372"/>
                <a:gd name="T29" fmla="*/ 12 h 341"/>
                <a:gd name="T30" fmla="*/ 43 w 372"/>
                <a:gd name="T31" fmla="*/ 24 h 341"/>
                <a:gd name="T32" fmla="*/ 54 w 372"/>
                <a:gd name="T33" fmla="*/ 60 h 341"/>
                <a:gd name="T34" fmla="*/ 54 w 372"/>
                <a:gd name="T35" fmla="*/ 206 h 341"/>
                <a:gd name="T36" fmla="*/ 47 w 372"/>
                <a:gd name="T37" fmla="*/ 310 h 341"/>
                <a:gd name="T38" fmla="*/ 25 w 372"/>
                <a:gd name="T39" fmla="*/ 320 h 341"/>
                <a:gd name="T40" fmla="*/ 12 w 372"/>
                <a:gd name="T41" fmla="*/ 321 h 341"/>
                <a:gd name="T42" fmla="*/ 11 w 372"/>
                <a:gd name="T43" fmla="*/ 332 h 341"/>
                <a:gd name="T44" fmla="*/ 126 w 372"/>
                <a:gd name="T45" fmla="*/ 332 h 341"/>
                <a:gd name="T46" fmla="*/ 125 w 372"/>
                <a:gd name="T47" fmla="*/ 321 h 341"/>
                <a:gd name="T48" fmla="*/ 109 w 372"/>
                <a:gd name="T49" fmla="*/ 320 h 341"/>
                <a:gd name="T50" fmla="*/ 84 w 372"/>
                <a:gd name="T51" fmla="*/ 310 h 341"/>
                <a:gd name="T52" fmla="*/ 75 w 372"/>
                <a:gd name="T53" fmla="*/ 206 h 341"/>
                <a:gd name="T54" fmla="*/ 75 w 372"/>
                <a:gd name="T55" fmla="*/ 96 h 341"/>
                <a:gd name="T56" fmla="*/ 77 w 372"/>
                <a:gd name="T57" fmla="*/ 63 h 341"/>
                <a:gd name="T58" fmla="*/ 78 w 372"/>
                <a:gd name="T59" fmla="*/ 63 h 341"/>
                <a:gd name="T60" fmla="*/ 137 w 372"/>
                <a:gd name="T61" fmla="*/ 131 h 341"/>
                <a:gd name="T62" fmla="*/ 254 w 372"/>
                <a:gd name="T63" fmla="*/ 264 h 341"/>
                <a:gd name="T64" fmla="*/ 318 w 372"/>
                <a:gd name="T65" fmla="*/ 341 h 341"/>
                <a:gd name="T66" fmla="*/ 328 w 372"/>
                <a:gd name="T67" fmla="*/ 335 h 341"/>
                <a:gd name="T68" fmla="*/ 326 w 372"/>
                <a:gd name="T69" fmla="*/ 247 h 341"/>
                <a:gd name="T70" fmla="*/ 326 w 372"/>
                <a:gd name="T71" fmla="*/ 126 h 341"/>
                <a:gd name="T72" fmla="*/ 334 w 372"/>
                <a:gd name="T73" fmla="*/ 23 h 341"/>
                <a:gd name="T74" fmla="*/ 362 w 372"/>
                <a:gd name="T75" fmla="*/ 12 h 341"/>
                <a:gd name="T76" fmla="*/ 369 w 372"/>
                <a:gd name="T77" fmla="*/ 11 h 341"/>
                <a:gd name="T78" fmla="*/ 370 w 372"/>
                <a:gd name="T79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72" h="341">
                  <a:moveTo>
                    <a:pt x="370" y="0"/>
                  </a:moveTo>
                  <a:cubicBezTo>
                    <a:pt x="255" y="0"/>
                    <a:pt x="255" y="0"/>
                    <a:pt x="255" y="0"/>
                  </a:cubicBezTo>
                  <a:cubicBezTo>
                    <a:pt x="253" y="3"/>
                    <a:pt x="253" y="9"/>
                    <a:pt x="256" y="11"/>
                  </a:cubicBezTo>
                  <a:cubicBezTo>
                    <a:pt x="264" y="12"/>
                    <a:pt x="264" y="12"/>
                    <a:pt x="264" y="12"/>
                  </a:cubicBezTo>
                  <a:cubicBezTo>
                    <a:pt x="284" y="14"/>
                    <a:pt x="292" y="18"/>
                    <a:pt x="295" y="22"/>
                  </a:cubicBezTo>
                  <a:cubicBezTo>
                    <a:pt x="305" y="37"/>
                    <a:pt x="305" y="103"/>
                    <a:pt x="305" y="126"/>
                  </a:cubicBezTo>
                  <a:cubicBezTo>
                    <a:pt x="305" y="234"/>
                    <a:pt x="305" y="234"/>
                    <a:pt x="305" y="234"/>
                  </a:cubicBezTo>
                  <a:cubicBezTo>
                    <a:pt x="305" y="245"/>
                    <a:pt x="305" y="253"/>
                    <a:pt x="303" y="255"/>
                  </a:cubicBezTo>
                  <a:cubicBezTo>
                    <a:pt x="302" y="255"/>
                    <a:pt x="302" y="255"/>
                    <a:pt x="302" y="255"/>
                  </a:cubicBezTo>
                  <a:cubicBezTo>
                    <a:pt x="279" y="231"/>
                    <a:pt x="254" y="203"/>
                    <a:pt x="219" y="164"/>
                  </a:cubicBezTo>
                  <a:cubicBezTo>
                    <a:pt x="170" y="109"/>
                    <a:pt x="170" y="109"/>
                    <a:pt x="170" y="109"/>
                  </a:cubicBezTo>
                  <a:cubicBezTo>
                    <a:pt x="155" y="91"/>
                    <a:pt x="97" y="27"/>
                    <a:pt x="8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1" y="8"/>
                    <a:pt x="3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4" y="13"/>
                    <a:pt x="36" y="17"/>
                    <a:pt x="43" y="24"/>
                  </a:cubicBezTo>
                  <a:cubicBezTo>
                    <a:pt x="54" y="36"/>
                    <a:pt x="54" y="46"/>
                    <a:pt x="54" y="60"/>
                  </a:cubicBezTo>
                  <a:cubicBezTo>
                    <a:pt x="54" y="206"/>
                    <a:pt x="54" y="206"/>
                    <a:pt x="54" y="206"/>
                  </a:cubicBezTo>
                  <a:cubicBezTo>
                    <a:pt x="54" y="230"/>
                    <a:pt x="55" y="292"/>
                    <a:pt x="47" y="310"/>
                  </a:cubicBezTo>
                  <a:cubicBezTo>
                    <a:pt x="45" y="315"/>
                    <a:pt x="37" y="319"/>
                    <a:pt x="25" y="320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9" y="324"/>
                    <a:pt x="9" y="329"/>
                    <a:pt x="11" y="332"/>
                  </a:cubicBezTo>
                  <a:cubicBezTo>
                    <a:pt x="126" y="332"/>
                    <a:pt x="126" y="332"/>
                    <a:pt x="126" y="332"/>
                  </a:cubicBezTo>
                  <a:cubicBezTo>
                    <a:pt x="128" y="330"/>
                    <a:pt x="128" y="325"/>
                    <a:pt x="125" y="321"/>
                  </a:cubicBezTo>
                  <a:cubicBezTo>
                    <a:pt x="109" y="320"/>
                    <a:pt x="109" y="320"/>
                    <a:pt x="109" y="320"/>
                  </a:cubicBezTo>
                  <a:cubicBezTo>
                    <a:pt x="97" y="319"/>
                    <a:pt x="87" y="316"/>
                    <a:pt x="84" y="310"/>
                  </a:cubicBezTo>
                  <a:cubicBezTo>
                    <a:pt x="76" y="295"/>
                    <a:pt x="75" y="230"/>
                    <a:pt x="75" y="206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5" y="81"/>
                    <a:pt x="75" y="69"/>
                    <a:pt x="77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89" y="74"/>
                    <a:pt x="123" y="116"/>
                    <a:pt x="137" y="131"/>
                  </a:cubicBezTo>
                  <a:cubicBezTo>
                    <a:pt x="254" y="264"/>
                    <a:pt x="254" y="264"/>
                    <a:pt x="254" y="264"/>
                  </a:cubicBezTo>
                  <a:cubicBezTo>
                    <a:pt x="297" y="314"/>
                    <a:pt x="312" y="332"/>
                    <a:pt x="318" y="341"/>
                  </a:cubicBezTo>
                  <a:cubicBezTo>
                    <a:pt x="324" y="341"/>
                    <a:pt x="327" y="338"/>
                    <a:pt x="328" y="335"/>
                  </a:cubicBezTo>
                  <a:cubicBezTo>
                    <a:pt x="326" y="322"/>
                    <a:pt x="326" y="262"/>
                    <a:pt x="326" y="247"/>
                  </a:cubicBezTo>
                  <a:cubicBezTo>
                    <a:pt x="326" y="126"/>
                    <a:pt x="326" y="126"/>
                    <a:pt x="326" y="126"/>
                  </a:cubicBezTo>
                  <a:cubicBezTo>
                    <a:pt x="326" y="103"/>
                    <a:pt x="325" y="41"/>
                    <a:pt x="334" y="23"/>
                  </a:cubicBezTo>
                  <a:cubicBezTo>
                    <a:pt x="336" y="19"/>
                    <a:pt x="346" y="14"/>
                    <a:pt x="362" y="12"/>
                  </a:cubicBezTo>
                  <a:cubicBezTo>
                    <a:pt x="369" y="11"/>
                    <a:pt x="369" y="11"/>
                    <a:pt x="369" y="11"/>
                  </a:cubicBezTo>
                  <a:cubicBezTo>
                    <a:pt x="372" y="8"/>
                    <a:pt x="372" y="3"/>
                    <a:pt x="370" y="0"/>
                  </a:cubicBez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3477" y="1887"/>
              <a:ext cx="72" cy="181"/>
            </a:xfrm>
            <a:custGeom>
              <a:avLst/>
              <a:gdLst>
                <a:gd name="T0" fmla="*/ 15 w 133"/>
                <a:gd name="T1" fmla="*/ 12 h 332"/>
                <a:gd name="T2" fmla="*/ 46 w 133"/>
                <a:gd name="T3" fmla="*/ 76 h 332"/>
                <a:gd name="T4" fmla="*/ 46 w 133"/>
                <a:gd name="T5" fmla="*/ 256 h 332"/>
                <a:gd name="T6" fmla="*/ 15 w 133"/>
                <a:gd name="T7" fmla="*/ 320 h 332"/>
                <a:gd name="T8" fmla="*/ 3 w 133"/>
                <a:gd name="T9" fmla="*/ 321 h 332"/>
                <a:gd name="T10" fmla="*/ 2 w 133"/>
                <a:gd name="T11" fmla="*/ 332 h 332"/>
                <a:gd name="T12" fmla="*/ 131 w 133"/>
                <a:gd name="T13" fmla="*/ 332 h 332"/>
                <a:gd name="T14" fmla="*/ 131 w 133"/>
                <a:gd name="T15" fmla="*/ 321 h 332"/>
                <a:gd name="T16" fmla="*/ 118 w 133"/>
                <a:gd name="T17" fmla="*/ 320 h 332"/>
                <a:gd name="T18" fmla="*/ 87 w 133"/>
                <a:gd name="T19" fmla="*/ 256 h 332"/>
                <a:gd name="T20" fmla="*/ 87 w 133"/>
                <a:gd name="T21" fmla="*/ 76 h 332"/>
                <a:gd name="T22" fmla="*/ 118 w 133"/>
                <a:gd name="T23" fmla="*/ 12 h 332"/>
                <a:gd name="T24" fmla="*/ 131 w 133"/>
                <a:gd name="T25" fmla="*/ 11 h 332"/>
                <a:gd name="T26" fmla="*/ 131 w 133"/>
                <a:gd name="T27" fmla="*/ 0 h 332"/>
                <a:gd name="T28" fmla="*/ 2 w 133"/>
                <a:gd name="T29" fmla="*/ 0 h 332"/>
                <a:gd name="T30" fmla="*/ 3 w 133"/>
                <a:gd name="T31" fmla="*/ 11 h 332"/>
                <a:gd name="T32" fmla="*/ 15 w 133"/>
                <a:gd name="T33" fmla="*/ 1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3" h="332">
                  <a:moveTo>
                    <a:pt x="15" y="12"/>
                  </a:moveTo>
                  <a:cubicBezTo>
                    <a:pt x="45" y="14"/>
                    <a:pt x="46" y="23"/>
                    <a:pt x="46" y="76"/>
                  </a:cubicBezTo>
                  <a:cubicBezTo>
                    <a:pt x="46" y="256"/>
                    <a:pt x="46" y="256"/>
                    <a:pt x="46" y="256"/>
                  </a:cubicBezTo>
                  <a:cubicBezTo>
                    <a:pt x="46" y="309"/>
                    <a:pt x="45" y="316"/>
                    <a:pt x="15" y="320"/>
                  </a:cubicBezTo>
                  <a:cubicBezTo>
                    <a:pt x="3" y="321"/>
                    <a:pt x="3" y="321"/>
                    <a:pt x="3" y="321"/>
                  </a:cubicBezTo>
                  <a:cubicBezTo>
                    <a:pt x="0" y="324"/>
                    <a:pt x="0" y="330"/>
                    <a:pt x="2" y="332"/>
                  </a:cubicBezTo>
                  <a:cubicBezTo>
                    <a:pt x="131" y="332"/>
                    <a:pt x="131" y="332"/>
                    <a:pt x="131" y="332"/>
                  </a:cubicBezTo>
                  <a:cubicBezTo>
                    <a:pt x="133" y="329"/>
                    <a:pt x="133" y="323"/>
                    <a:pt x="131" y="321"/>
                  </a:cubicBezTo>
                  <a:cubicBezTo>
                    <a:pt x="118" y="320"/>
                    <a:pt x="118" y="320"/>
                    <a:pt x="118" y="320"/>
                  </a:cubicBezTo>
                  <a:cubicBezTo>
                    <a:pt x="88" y="316"/>
                    <a:pt x="87" y="309"/>
                    <a:pt x="87" y="25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23"/>
                    <a:pt x="88" y="14"/>
                    <a:pt x="118" y="12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3" y="9"/>
                    <a:pt x="133" y="3"/>
                    <a:pt x="13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9"/>
                    <a:pt x="3" y="11"/>
                  </a:cubicBezTo>
                  <a:lnTo>
                    <a:pt x="15" y="12"/>
                  </a:ln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4303" y="1887"/>
              <a:ext cx="73" cy="181"/>
            </a:xfrm>
            <a:custGeom>
              <a:avLst/>
              <a:gdLst>
                <a:gd name="T0" fmla="*/ 15 w 133"/>
                <a:gd name="T1" fmla="*/ 12 h 332"/>
                <a:gd name="T2" fmla="*/ 45 w 133"/>
                <a:gd name="T3" fmla="*/ 76 h 332"/>
                <a:gd name="T4" fmla="*/ 45 w 133"/>
                <a:gd name="T5" fmla="*/ 256 h 332"/>
                <a:gd name="T6" fmla="*/ 15 w 133"/>
                <a:gd name="T7" fmla="*/ 320 h 332"/>
                <a:gd name="T8" fmla="*/ 2 w 133"/>
                <a:gd name="T9" fmla="*/ 321 h 332"/>
                <a:gd name="T10" fmla="*/ 2 w 133"/>
                <a:gd name="T11" fmla="*/ 332 h 332"/>
                <a:gd name="T12" fmla="*/ 131 w 133"/>
                <a:gd name="T13" fmla="*/ 332 h 332"/>
                <a:gd name="T14" fmla="*/ 130 w 133"/>
                <a:gd name="T15" fmla="*/ 321 h 332"/>
                <a:gd name="T16" fmla="*/ 118 w 133"/>
                <a:gd name="T17" fmla="*/ 320 h 332"/>
                <a:gd name="T18" fmla="*/ 87 w 133"/>
                <a:gd name="T19" fmla="*/ 256 h 332"/>
                <a:gd name="T20" fmla="*/ 87 w 133"/>
                <a:gd name="T21" fmla="*/ 76 h 332"/>
                <a:gd name="T22" fmla="*/ 118 w 133"/>
                <a:gd name="T23" fmla="*/ 12 h 332"/>
                <a:gd name="T24" fmla="*/ 130 w 133"/>
                <a:gd name="T25" fmla="*/ 11 h 332"/>
                <a:gd name="T26" fmla="*/ 131 w 133"/>
                <a:gd name="T27" fmla="*/ 0 h 332"/>
                <a:gd name="T28" fmla="*/ 2 w 133"/>
                <a:gd name="T29" fmla="*/ 0 h 332"/>
                <a:gd name="T30" fmla="*/ 2 w 133"/>
                <a:gd name="T31" fmla="*/ 11 h 332"/>
                <a:gd name="T32" fmla="*/ 15 w 133"/>
                <a:gd name="T33" fmla="*/ 1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3" h="332">
                  <a:moveTo>
                    <a:pt x="15" y="12"/>
                  </a:moveTo>
                  <a:cubicBezTo>
                    <a:pt x="44" y="14"/>
                    <a:pt x="45" y="23"/>
                    <a:pt x="45" y="76"/>
                  </a:cubicBezTo>
                  <a:cubicBezTo>
                    <a:pt x="45" y="256"/>
                    <a:pt x="45" y="256"/>
                    <a:pt x="45" y="256"/>
                  </a:cubicBezTo>
                  <a:cubicBezTo>
                    <a:pt x="45" y="309"/>
                    <a:pt x="44" y="316"/>
                    <a:pt x="15" y="320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0" y="324"/>
                    <a:pt x="0" y="330"/>
                    <a:pt x="2" y="332"/>
                  </a:cubicBezTo>
                  <a:cubicBezTo>
                    <a:pt x="131" y="332"/>
                    <a:pt x="131" y="332"/>
                    <a:pt x="131" y="332"/>
                  </a:cubicBezTo>
                  <a:cubicBezTo>
                    <a:pt x="132" y="329"/>
                    <a:pt x="133" y="323"/>
                    <a:pt x="130" y="321"/>
                  </a:cubicBezTo>
                  <a:cubicBezTo>
                    <a:pt x="118" y="320"/>
                    <a:pt x="118" y="320"/>
                    <a:pt x="118" y="320"/>
                  </a:cubicBezTo>
                  <a:cubicBezTo>
                    <a:pt x="88" y="316"/>
                    <a:pt x="87" y="309"/>
                    <a:pt x="87" y="25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23"/>
                    <a:pt x="88" y="14"/>
                    <a:pt x="118" y="12"/>
                  </a:cubicBezTo>
                  <a:cubicBezTo>
                    <a:pt x="130" y="11"/>
                    <a:pt x="130" y="11"/>
                    <a:pt x="130" y="11"/>
                  </a:cubicBezTo>
                  <a:cubicBezTo>
                    <a:pt x="133" y="9"/>
                    <a:pt x="132" y="3"/>
                    <a:pt x="13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9"/>
                    <a:pt x="2" y="11"/>
                  </a:cubicBezTo>
                  <a:lnTo>
                    <a:pt x="15" y="12"/>
                  </a:ln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4604" y="1887"/>
              <a:ext cx="171" cy="181"/>
            </a:xfrm>
            <a:custGeom>
              <a:avLst/>
              <a:gdLst>
                <a:gd name="T0" fmla="*/ 17 w 313"/>
                <a:gd name="T1" fmla="*/ 13 h 332"/>
                <a:gd name="T2" fmla="*/ 57 w 313"/>
                <a:gd name="T3" fmla="*/ 52 h 332"/>
                <a:gd name="T4" fmla="*/ 116 w 313"/>
                <a:gd name="T5" fmla="*/ 168 h 332"/>
                <a:gd name="T6" fmla="*/ 132 w 313"/>
                <a:gd name="T7" fmla="*/ 230 h 332"/>
                <a:gd name="T8" fmla="*/ 132 w 313"/>
                <a:gd name="T9" fmla="*/ 256 h 332"/>
                <a:gd name="T10" fmla="*/ 102 w 313"/>
                <a:gd name="T11" fmla="*/ 320 h 332"/>
                <a:gd name="T12" fmla="*/ 86 w 313"/>
                <a:gd name="T13" fmla="*/ 321 h 332"/>
                <a:gd name="T14" fmla="*/ 86 w 313"/>
                <a:gd name="T15" fmla="*/ 332 h 332"/>
                <a:gd name="T16" fmla="*/ 223 w 313"/>
                <a:gd name="T17" fmla="*/ 332 h 332"/>
                <a:gd name="T18" fmla="*/ 223 w 313"/>
                <a:gd name="T19" fmla="*/ 321 h 332"/>
                <a:gd name="T20" fmla="*/ 204 w 313"/>
                <a:gd name="T21" fmla="*/ 320 h 332"/>
                <a:gd name="T22" fmla="*/ 174 w 313"/>
                <a:gd name="T23" fmla="*/ 256 h 332"/>
                <a:gd name="T24" fmla="*/ 174 w 313"/>
                <a:gd name="T25" fmla="*/ 230 h 332"/>
                <a:gd name="T26" fmla="*/ 197 w 313"/>
                <a:gd name="T27" fmla="*/ 148 h 332"/>
                <a:gd name="T28" fmla="*/ 229 w 313"/>
                <a:gd name="T29" fmla="*/ 93 h 332"/>
                <a:gd name="T30" fmla="*/ 295 w 313"/>
                <a:gd name="T31" fmla="*/ 13 h 332"/>
                <a:gd name="T32" fmla="*/ 310 w 313"/>
                <a:gd name="T33" fmla="*/ 11 h 332"/>
                <a:gd name="T34" fmla="*/ 310 w 313"/>
                <a:gd name="T35" fmla="*/ 0 h 332"/>
                <a:gd name="T36" fmla="*/ 212 w 313"/>
                <a:gd name="T37" fmla="*/ 0 h 332"/>
                <a:gd name="T38" fmla="*/ 212 w 313"/>
                <a:gd name="T39" fmla="*/ 11 h 332"/>
                <a:gd name="T40" fmla="*/ 221 w 313"/>
                <a:gd name="T41" fmla="*/ 12 h 332"/>
                <a:gd name="T42" fmla="*/ 243 w 313"/>
                <a:gd name="T43" fmla="*/ 20 h 332"/>
                <a:gd name="T44" fmla="*/ 210 w 313"/>
                <a:gd name="T45" fmla="*/ 87 h 332"/>
                <a:gd name="T46" fmla="*/ 162 w 313"/>
                <a:gd name="T47" fmla="*/ 172 h 332"/>
                <a:gd name="T48" fmla="*/ 105 w 313"/>
                <a:gd name="T49" fmla="*/ 60 h 332"/>
                <a:gd name="T50" fmla="*/ 90 w 313"/>
                <a:gd name="T51" fmla="*/ 21 h 332"/>
                <a:gd name="T52" fmla="*/ 111 w 313"/>
                <a:gd name="T53" fmla="*/ 12 h 332"/>
                <a:gd name="T54" fmla="*/ 118 w 313"/>
                <a:gd name="T55" fmla="*/ 11 h 332"/>
                <a:gd name="T56" fmla="*/ 118 w 313"/>
                <a:gd name="T57" fmla="*/ 0 h 332"/>
                <a:gd name="T58" fmla="*/ 2 w 313"/>
                <a:gd name="T59" fmla="*/ 0 h 332"/>
                <a:gd name="T60" fmla="*/ 3 w 313"/>
                <a:gd name="T61" fmla="*/ 11 h 332"/>
                <a:gd name="T62" fmla="*/ 17 w 313"/>
                <a:gd name="T63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3" h="332">
                  <a:moveTo>
                    <a:pt x="17" y="13"/>
                  </a:moveTo>
                  <a:cubicBezTo>
                    <a:pt x="32" y="16"/>
                    <a:pt x="39" y="19"/>
                    <a:pt x="57" y="52"/>
                  </a:cubicBezTo>
                  <a:cubicBezTo>
                    <a:pt x="116" y="168"/>
                    <a:pt x="116" y="168"/>
                    <a:pt x="116" y="168"/>
                  </a:cubicBezTo>
                  <a:cubicBezTo>
                    <a:pt x="131" y="196"/>
                    <a:pt x="132" y="202"/>
                    <a:pt x="132" y="230"/>
                  </a:cubicBezTo>
                  <a:cubicBezTo>
                    <a:pt x="132" y="256"/>
                    <a:pt x="132" y="256"/>
                    <a:pt x="132" y="256"/>
                  </a:cubicBezTo>
                  <a:cubicBezTo>
                    <a:pt x="132" y="310"/>
                    <a:pt x="131" y="317"/>
                    <a:pt x="102" y="320"/>
                  </a:cubicBezTo>
                  <a:cubicBezTo>
                    <a:pt x="86" y="321"/>
                    <a:pt x="86" y="321"/>
                    <a:pt x="86" y="321"/>
                  </a:cubicBezTo>
                  <a:cubicBezTo>
                    <a:pt x="84" y="324"/>
                    <a:pt x="84" y="330"/>
                    <a:pt x="86" y="332"/>
                  </a:cubicBezTo>
                  <a:cubicBezTo>
                    <a:pt x="223" y="332"/>
                    <a:pt x="223" y="332"/>
                    <a:pt x="223" y="332"/>
                  </a:cubicBezTo>
                  <a:cubicBezTo>
                    <a:pt x="225" y="330"/>
                    <a:pt x="225" y="324"/>
                    <a:pt x="223" y="321"/>
                  </a:cubicBezTo>
                  <a:cubicBezTo>
                    <a:pt x="204" y="320"/>
                    <a:pt x="204" y="320"/>
                    <a:pt x="204" y="320"/>
                  </a:cubicBezTo>
                  <a:cubicBezTo>
                    <a:pt x="177" y="318"/>
                    <a:pt x="174" y="310"/>
                    <a:pt x="174" y="256"/>
                  </a:cubicBezTo>
                  <a:cubicBezTo>
                    <a:pt x="174" y="230"/>
                    <a:pt x="174" y="230"/>
                    <a:pt x="174" y="230"/>
                  </a:cubicBezTo>
                  <a:cubicBezTo>
                    <a:pt x="174" y="191"/>
                    <a:pt x="175" y="186"/>
                    <a:pt x="197" y="148"/>
                  </a:cubicBezTo>
                  <a:cubicBezTo>
                    <a:pt x="229" y="93"/>
                    <a:pt x="229" y="93"/>
                    <a:pt x="229" y="93"/>
                  </a:cubicBezTo>
                  <a:cubicBezTo>
                    <a:pt x="254" y="50"/>
                    <a:pt x="269" y="18"/>
                    <a:pt x="295" y="13"/>
                  </a:cubicBezTo>
                  <a:cubicBezTo>
                    <a:pt x="310" y="11"/>
                    <a:pt x="310" y="11"/>
                    <a:pt x="310" y="11"/>
                  </a:cubicBezTo>
                  <a:cubicBezTo>
                    <a:pt x="313" y="8"/>
                    <a:pt x="313" y="3"/>
                    <a:pt x="310" y="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09" y="3"/>
                    <a:pt x="209" y="8"/>
                    <a:pt x="212" y="11"/>
                  </a:cubicBezTo>
                  <a:cubicBezTo>
                    <a:pt x="221" y="12"/>
                    <a:pt x="221" y="12"/>
                    <a:pt x="221" y="12"/>
                  </a:cubicBezTo>
                  <a:cubicBezTo>
                    <a:pt x="233" y="13"/>
                    <a:pt x="243" y="17"/>
                    <a:pt x="243" y="20"/>
                  </a:cubicBezTo>
                  <a:cubicBezTo>
                    <a:pt x="243" y="26"/>
                    <a:pt x="224" y="60"/>
                    <a:pt x="210" y="87"/>
                  </a:cubicBezTo>
                  <a:cubicBezTo>
                    <a:pt x="195" y="116"/>
                    <a:pt x="178" y="145"/>
                    <a:pt x="162" y="172"/>
                  </a:cubicBezTo>
                  <a:cubicBezTo>
                    <a:pt x="143" y="137"/>
                    <a:pt x="124" y="97"/>
                    <a:pt x="105" y="60"/>
                  </a:cubicBezTo>
                  <a:cubicBezTo>
                    <a:pt x="103" y="55"/>
                    <a:pt x="90" y="26"/>
                    <a:pt x="90" y="21"/>
                  </a:cubicBezTo>
                  <a:cubicBezTo>
                    <a:pt x="90" y="17"/>
                    <a:pt x="93" y="15"/>
                    <a:pt x="111" y="12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20" y="9"/>
                    <a:pt x="120" y="3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8"/>
                    <a:pt x="3" y="11"/>
                  </a:cubicBezTo>
                  <a:lnTo>
                    <a:pt x="17" y="13"/>
                  </a:ln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5094" y="1887"/>
              <a:ext cx="125" cy="181"/>
            </a:xfrm>
            <a:custGeom>
              <a:avLst/>
              <a:gdLst>
                <a:gd name="T0" fmla="*/ 228 w 229"/>
                <a:gd name="T1" fmla="*/ 0 h 332"/>
                <a:gd name="T2" fmla="*/ 160 w 229"/>
                <a:gd name="T3" fmla="*/ 0 h 332"/>
                <a:gd name="T4" fmla="*/ 67 w 229"/>
                <a:gd name="T5" fmla="*/ 0 h 332"/>
                <a:gd name="T6" fmla="*/ 7 w 229"/>
                <a:gd name="T7" fmla="*/ 0 h 332"/>
                <a:gd name="T8" fmla="*/ 7 w 229"/>
                <a:gd name="T9" fmla="*/ 11 h 332"/>
                <a:gd name="T10" fmla="*/ 16 w 229"/>
                <a:gd name="T11" fmla="*/ 12 h 332"/>
                <a:gd name="T12" fmla="*/ 46 w 229"/>
                <a:gd name="T13" fmla="*/ 75 h 332"/>
                <a:gd name="T14" fmla="*/ 46 w 229"/>
                <a:gd name="T15" fmla="*/ 257 h 332"/>
                <a:gd name="T16" fmla="*/ 16 w 229"/>
                <a:gd name="T17" fmla="*/ 320 h 332"/>
                <a:gd name="T18" fmla="*/ 3 w 229"/>
                <a:gd name="T19" fmla="*/ 321 h 332"/>
                <a:gd name="T20" fmla="*/ 2 w 229"/>
                <a:gd name="T21" fmla="*/ 332 h 332"/>
                <a:gd name="T22" fmla="*/ 135 w 229"/>
                <a:gd name="T23" fmla="*/ 332 h 332"/>
                <a:gd name="T24" fmla="*/ 135 w 229"/>
                <a:gd name="T25" fmla="*/ 321 h 332"/>
                <a:gd name="T26" fmla="*/ 118 w 229"/>
                <a:gd name="T27" fmla="*/ 320 h 332"/>
                <a:gd name="T28" fmla="*/ 87 w 229"/>
                <a:gd name="T29" fmla="*/ 257 h 332"/>
                <a:gd name="T30" fmla="*/ 87 w 229"/>
                <a:gd name="T31" fmla="*/ 187 h 332"/>
                <a:gd name="T32" fmla="*/ 104 w 229"/>
                <a:gd name="T33" fmla="*/ 173 h 332"/>
                <a:gd name="T34" fmla="*/ 138 w 229"/>
                <a:gd name="T35" fmla="*/ 173 h 332"/>
                <a:gd name="T36" fmla="*/ 177 w 229"/>
                <a:gd name="T37" fmla="*/ 176 h 332"/>
                <a:gd name="T38" fmla="*/ 193 w 229"/>
                <a:gd name="T39" fmla="*/ 195 h 332"/>
                <a:gd name="T40" fmla="*/ 198 w 229"/>
                <a:gd name="T41" fmla="*/ 215 h 332"/>
                <a:gd name="T42" fmla="*/ 209 w 229"/>
                <a:gd name="T43" fmla="*/ 216 h 332"/>
                <a:gd name="T44" fmla="*/ 209 w 229"/>
                <a:gd name="T45" fmla="*/ 113 h 332"/>
                <a:gd name="T46" fmla="*/ 198 w 229"/>
                <a:gd name="T47" fmla="*/ 115 h 332"/>
                <a:gd name="T48" fmla="*/ 193 w 229"/>
                <a:gd name="T49" fmla="*/ 135 h 332"/>
                <a:gd name="T50" fmla="*/ 181 w 229"/>
                <a:gd name="T51" fmla="*/ 153 h 332"/>
                <a:gd name="T52" fmla="*/ 138 w 229"/>
                <a:gd name="T53" fmla="*/ 156 h 332"/>
                <a:gd name="T54" fmla="*/ 104 w 229"/>
                <a:gd name="T55" fmla="*/ 156 h 332"/>
                <a:gd name="T56" fmla="*/ 87 w 229"/>
                <a:gd name="T57" fmla="*/ 142 h 332"/>
                <a:gd name="T58" fmla="*/ 87 w 229"/>
                <a:gd name="T59" fmla="*/ 36 h 332"/>
                <a:gd name="T60" fmla="*/ 102 w 229"/>
                <a:gd name="T61" fmla="*/ 16 h 332"/>
                <a:gd name="T62" fmla="*/ 133 w 229"/>
                <a:gd name="T63" fmla="*/ 16 h 332"/>
                <a:gd name="T64" fmla="*/ 182 w 229"/>
                <a:gd name="T65" fmla="*/ 19 h 332"/>
                <a:gd name="T66" fmla="*/ 217 w 229"/>
                <a:gd name="T67" fmla="*/ 66 h 332"/>
                <a:gd name="T68" fmla="*/ 229 w 229"/>
                <a:gd name="T69" fmla="*/ 65 h 332"/>
                <a:gd name="T70" fmla="*/ 228 w 229"/>
                <a:gd name="T71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9" h="332">
                  <a:moveTo>
                    <a:pt x="228" y="0"/>
                  </a:moveTo>
                  <a:cubicBezTo>
                    <a:pt x="160" y="0"/>
                    <a:pt x="160" y="0"/>
                    <a:pt x="160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3"/>
                    <a:pt x="5" y="9"/>
                    <a:pt x="7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45" y="16"/>
                    <a:pt x="46" y="23"/>
                    <a:pt x="46" y="75"/>
                  </a:cubicBezTo>
                  <a:cubicBezTo>
                    <a:pt x="46" y="257"/>
                    <a:pt x="46" y="257"/>
                    <a:pt x="46" y="257"/>
                  </a:cubicBezTo>
                  <a:cubicBezTo>
                    <a:pt x="46" y="310"/>
                    <a:pt x="45" y="316"/>
                    <a:pt x="16" y="320"/>
                  </a:cubicBezTo>
                  <a:cubicBezTo>
                    <a:pt x="3" y="321"/>
                    <a:pt x="3" y="321"/>
                    <a:pt x="3" y="321"/>
                  </a:cubicBezTo>
                  <a:cubicBezTo>
                    <a:pt x="0" y="324"/>
                    <a:pt x="1" y="330"/>
                    <a:pt x="2" y="332"/>
                  </a:cubicBezTo>
                  <a:cubicBezTo>
                    <a:pt x="135" y="332"/>
                    <a:pt x="135" y="332"/>
                    <a:pt x="135" y="332"/>
                  </a:cubicBezTo>
                  <a:cubicBezTo>
                    <a:pt x="137" y="329"/>
                    <a:pt x="137" y="323"/>
                    <a:pt x="135" y="321"/>
                  </a:cubicBezTo>
                  <a:cubicBezTo>
                    <a:pt x="118" y="320"/>
                    <a:pt x="118" y="320"/>
                    <a:pt x="118" y="320"/>
                  </a:cubicBezTo>
                  <a:cubicBezTo>
                    <a:pt x="88" y="317"/>
                    <a:pt x="87" y="310"/>
                    <a:pt x="87" y="257"/>
                  </a:cubicBezTo>
                  <a:cubicBezTo>
                    <a:pt x="87" y="187"/>
                    <a:pt x="87" y="187"/>
                    <a:pt x="87" y="187"/>
                  </a:cubicBezTo>
                  <a:cubicBezTo>
                    <a:pt x="87" y="174"/>
                    <a:pt x="89" y="173"/>
                    <a:pt x="104" y="173"/>
                  </a:cubicBezTo>
                  <a:cubicBezTo>
                    <a:pt x="138" y="173"/>
                    <a:pt x="138" y="173"/>
                    <a:pt x="138" y="173"/>
                  </a:cubicBezTo>
                  <a:cubicBezTo>
                    <a:pt x="157" y="173"/>
                    <a:pt x="170" y="174"/>
                    <a:pt x="177" y="176"/>
                  </a:cubicBezTo>
                  <a:cubicBezTo>
                    <a:pt x="186" y="179"/>
                    <a:pt x="191" y="186"/>
                    <a:pt x="193" y="195"/>
                  </a:cubicBezTo>
                  <a:cubicBezTo>
                    <a:pt x="198" y="215"/>
                    <a:pt x="198" y="215"/>
                    <a:pt x="198" y="215"/>
                  </a:cubicBezTo>
                  <a:cubicBezTo>
                    <a:pt x="201" y="217"/>
                    <a:pt x="206" y="217"/>
                    <a:pt x="209" y="216"/>
                  </a:cubicBezTo>
                  <a:cubicBezTo>
                    <a:pt x="209" y="113"/>
                    <a:pt x="209" y="113"/>
                    <a:pt x="209" y="113"/>
                  </a:cubicBezTo>
                  <a:cubicBezTo>
                    <a:pt x="206" y="112"/>
                    <a:pt x="200" y="112"/>
                    <a:pt x="198" y="115"/>
                  </a:cubicBezTo>
                  <a:cubicBezTo>
                    <a:pt x="193" y="135"/>
                    <a:pt x="193" y="135"/>
                    <a:pt x="193" y="135"/>
                  </a:cubicBezTo>
                  <a:cubicBezTo>
                    <a:pt x="190" y="148"/>
                    <a:pt x="186" y="151"/>
                    <a:pt x="181" y="153"/>
                  </a:cubicBezTo>
                  <a:cubicBezTo>
                    <a:pt x="175" y="155"/>
                    <a:pt x="159" y="156"/>
                    <a:pt x="138" y="156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89" y="156"/>
                    <a:pt x="87" y="156"/>
                    <a:pt x="87" y="142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7" y="17"/>
                    <a:pt x="87" y="16"/>
                    <a:pt x="102" y="16"/>
                  </a:cubicBezTo>
                  <a:cubicBezTo>
                    <a:pt x="133" y="16"/>
                    <a:pt x="133" y="16"/>
                    <a:pt x="133" y="16"/>
                  </a:cubicBezTo>
                  <a:cubicBezTo>
                    <a:pt x="154" y="16"/>
                    <a:pt x="171" y="16"/>
                    <a:pt x="182" y="19"/>
                  </a:cubicBezTo>
                  <a:cubicBezTo>
                    <a:pt x="207" y="26"/>
                    <a:pt x="213" y="44"/>
                    <a:pt x="217" y="66"/>
                  </a:cubicBezTo>
                  <a:cubicBezTo>
                    <a:pt x="221" y="69"/>
                    <a:pt x="228" y="68"/>
                    <a:pt x="229" y="65"/>
                  </a:cubicBezTo>
                  <a:cubicBezTo>
                    <a:pt x="228" y="46"/>
                    <a:pt x="228" y="23"/>
                    <a:pt x="228" y="0"/>
                  </a:cubicBez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89" name="Freeform 88"/>
            <p:cNvSpPr>
              <a:spLocks noEditPoints="1"/>
            </p:cNvSpPr>
            <p:nvPr/>
          </p:nvSpPr>
          <p:spPr bwMode="auto">
            <a:xfrm>
              <a:off x="3963" y="1887"/>
              <a:ext cx="177" cy="185"/>
            </a:xfrm>
            <a:custGeom>
              <a:avLst/>
              <a:gdLst>
                <a:gd name="T0" fmla="*/ 322 w 325"/>
                <a:gd name="T1" fmla="*/ 328 h 338"/>
                <a:gd name="T2" fmla="*/ 287 w 325"/>
                <a:gd name="T3" fmla="*/ 314 h 338"/>
                <a:gd name="T4" fmla="*/ 186 w 325"/>
                <a:gd name="T5" fmla="*/ 180 h 338"/>
                <a:gd name="T6" fmla="*/ 183 w 325"/>
                <a:gd name="T7" fmla="*/ 168 h 338"/>
                <a:gd name="T8" fmla="*/ 246 w 325"/>
                <a:gd name="T9" fmla="*/ 84 h 338"/>
                <a:gd name="T10" fmla="*/ 204 w 325"/>
                <a:gd name="T11" fmla="*/ 13 h 338"/>
                <a:gd name="T12" fmla="*/ 169 w 325"/>
                <a:gd name="T13" fmla="*/ 2 h 338"/>
                <a:gd name="T14" fmla="*/ 157 w 325"/>
                <a:gd name="T15" fmla="*/ 0 h 338"/>
                <a:gd name="T16" fmla="*/ 144 w 325"/>
                <a:gd name="T17" fmla="*/ 0 h 338"/>
                <a:gd name="T18" fmla="*/ 55 w 325"/>
                <a:gd name="T19" fmla="*/ 0 h 338"/>
                <a:gd name="T20" fmla="*/ 38 w 325"/>
                <a:gd name="T21" fmla="*/ 0 h 338"/>
                <a:gd name="T22" fmla="*/ 8 w 325"/>
                <a:gd name="T23" fmla="*/ 2 h 338"/>
                <a:gd name="T24" fmla="*/ 7 w 325"/>
                <a:gd name="T25" fmla="*/ 15 h 338"/>
                <a:gd name="T26" fmla="*/ 23 w 325"/>
                <a:gd name="T27" fmla="*/ 17 h 338"/>
                <a:gd name="T28" fmla="*/ 45 w 325"/>
                <a:gd name="T29" fmla="*/ 76 h 338"/>
                <a:gd name="T30" fmla="*/ 45 w 325"/>
                <a:gd name="T31" fmla="*/ 257 h 338"/>
                <a:gd name="T32" fmla="*/ 15 w 325"/>
                <a:gd name="T33" fmla="*/ 320 h 338"/>
                <a:gd name="T34" fmla="*/ 3 w 325"/>
                <a:gd name="T35" fmla="*/ 321 h 338"/>
                <a:gd name="T36" fmla="*/ 2 w 325"/>
                <a:gd name="T37" fmla="*/ 332 h 338"/>
                <a:gd name="T38" fmla="*/ 128 w 325"/>
                <a:gd name="T39" fmla="*/ 332 h 338"/>
                <a:gd name="T40" fmla="*/ 128 w 325"/>
                <a:gd name="T41" fmla="*/ 321 h 338"/>
                <a:gd name="T42" fmla="*/ 117 w 325"/>
                <a:gd name="T43" fmla="*/ 320 h 338"/>
                <a:gd name="T44" fmla="*/ 87 w 325"/>
                <a:gd name="T45" fmla="*/ 257 h 338"/>
                <a:gd name="T46" fmla="*/ 87 w 325"/>
                <a:gd name="T47" fmla="*/ 193 h 338"/>
                <a:gd name="T48" fmla="*/ 110 w 325"/>
                <a:gd name="T49" fmla="*/ 182 h 338"/>
                <a:gd name="T50" fmla="*/ 146 w 325"/>
                <a:gd name="T51" fmla="*/ 198 h 338"/>
                <a:gd name="T52" fmla="*/ 196 w 325"/>
                <a:gd name="T53" fmla="*/ 275 h 338"/>
                <a:gd name="T54" fmla="*/ 300 w 325"/>
                <a:gd name="T55" fmla="*/ 338 h 338"/>
                <a:gd name="T56" fmla="*/ 322 w 325"/>
                <a:gd name="T57" fmla="*/ 335 h 338"/>
                <a:gd name="T58" fmla="*/ 322 w 325"/>
                <a:gd name="T59" fmla="*/ 328 h 338"/>
                <a:gd name="T60" fmla="*/ 175 w 325"/>
                <a:gd name="T61" fmla="*/ 154 h 338"/>
                <a:gd name="T62" fmla="*/ 123 w 325"/>
                <a:gd name="T63" fmla="*/ 167 h 338"/>
                <a:gd name="T64" fmla="*/ 88 w 325"/>
                <a:gd name="T65" fmla="*/ 165 h 338"/>
                <a:gd name="T66" fmla="*/ 87 w 325"/>
                <a:gd name="T67" fmla="*/ 148 h 338"/>
                <a:gd name="T68" fmla="*/ 87 w 325"/>
                <a:gd name="T69" fmla="*/ 30 h 338"/>
                <a:gd name="T70" fmla="*/ 120 w 325"/>
                <a:gd name="T71" fmla="*/ 14 h 338"/>
                <a:gd name="T72" fmla="*/ 200 w 325"/>
                <a:gd name="T73" fmla="*/ 92 h 338"/>
                <a:gd name="T74" fmla="*/ 175 w 325"/>
                <a:gd name="T75" fmla="*/ 15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5" h="338">
                  <a:moveTo>
                    <a:pt x="322" y="328"/>
                  </a:moveTo>
                  <a:cubicBezTo>
                    <a:pt x="308" y="327"/>
                    <a:pt x="295" y="322"/>
                    <a:pt x="287" y="314"/>
                  </a:cubicBezTo>
                  <a:cubicBezTo>
                    <a:pt x="253" y="286"/>
                    <a:pt x="226" y="245"/>
                    <a:pt x="186" y="180"/>
                  </a:cubicBezTo>
                  <a:cubicBezTo>
                    <a:pt x="183" y="176"/>
                    <a:pt x="181" y="171"/>
                    <a:pt x="183" y="168"/>
                  </a:cubicBezTo>
                  <a:cubicBezTo>
                    <a:pt x="208" y="158"/>
                    <a:pt x="246" y="132"/>
                    <a:pt x="246" y="84"/>
                  </a:cubicBezTo>
                  <a:cubicBezTo>
                    <a:pt x="246" y="49"/>
                    <a:pt x="228" y="26"/>
                    <a:pt x="204" y="13"/>
                  </a:cubicBezTo>
                  <a:cubicBezTo>
                    <a:pt x="194" y="8"/>
                    <a:pt x="182" y="4"/>
                    <a:pt x="169" y="2"/>
                  </a:cubicBezTo>
                  <a:cubicBezTo>
                    <a:pt x="168" y="2"/>
                    <a:pt x="162" y="1"/>
                    <a:pt x="157" y="0"/>
                  </a:cubicBezTo>
                  <a:cubicBezTo>
                    <a:pt x="156" y="0"/>
                    <a:pt x="149" y="0"/>
                    <a:pt x="144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49" y="0"/>
                    <a:pt x="40" y="0"/>
                    <a:pt x="38" y="0"/>
                  </a:cubicBezTo>
                  <a:cubicBezTo>
                    <a:pt x="27" y="1"/>
                    <a:pt x="17" y="2"/>
                    <a:pt x="8" y="2"/>
                  </a:cubicBezTo>
                  <a:cubicBezTo>
                    <a:pt x="4" y="4"/>
                    <a:pt x="4" y="12"/>
                    <a:pt x="7" y="15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44" y="20"/>
                    <a:pt x="45" y="28"/>
                    <a:pt x="45" y="76"/>
                  </a:cubicBezTo>
                  <a:cubicBezTo>
                    <a:pt x="45" y="257"/>
                    <a:pt x="45" y="257"/>
                    <a:pt x="45" y="257"/>
                  </a:cubicBezTo>
                  <a:cubicBezTo>
                    <a:pt x="45" y="310"/>
                    <a:pt x="44" y="316"/>
                    <a:pt x="15" y="320"/>
                  </a:cubicBezTo>
                  <a:cubicBezTo>
                    <a:pt x="3" y="321"/>
                    <a:pt x="3" y="321"/>
                    <a:pt x="3" y="321"/>
                  </a:cubicBezTo>
                  <a:cubicBezTo>
                    <a:pt x="0" y="324"/>
                    <a:pt x="0" y="330"/>
                    <a:pt x="2" y="332"/>
                  </a:cubicBezTo>
                  <a:cubicBezTo>
                    <a:pt x="128" y="332"/>
                    <a:pt x="128" y="332"/>
                    <a:pt x="128" y="332"/>
                  </a:cubicBezTo>
                  <a:cubicBezTo>
                    <a:pt x="130" y="329"/>
                    <a:pt x="130" y="323"/>
                    <a:pt x="128" y="321"/>
                  </a:cubicBezTo>
                  <a:cubicBezTo>
                    <a:pt x="117" y="320"/>
                    <a:pt x="117" y="320"/>
                    <a:pt x="117" y="320"/>
                  </a:cubicBezTo>
                  <a:cubicBezTo>
                    <a:pt x="88" y="316"/>
                    <a:pt x="87" y="310"/>
                    <a:pt x="87" y="257"/>
                  </a:cubicBezTo>
                  <a:cubicBezTo>
                    <a:pt x="87" y="193"/>
                    <a:pt x="87" y="193"/>
                    <a:pt x="87" y="193"/>
                  </a:cubicBezTo>
                  <a:cubicBezTo>
                    <a:pt x="87" y="183"/>
                    <a:pt x="88" y="182"/>
                    <a:pt x="110" y="182"/>
                  </a:cubicBezTo>
                  <a:cubicBezTo>
                    <a:pt x="131" y="182"/>
                    <a:pt x="139" y="187"/>
                    <a:pt x="146" y="198"/>
                  </a:cubicBezTo>
                  <a:cubicBezTo>
                    <a:pt x="162" y="221"/>
                    <a:pt x="183" y="256"/>
                    <a:pt x="196" y="275"/>
                  </a:cubicBezTo>
                  <a:cubicBezTo>
                    <a:pt x="231" y="325"/>
                    <a:pt x="257" y="338"/>
                    <a:pt x="300" y="338"/>
                  </a:cubicBezTo>
                  <a:cubicBezTo>
                    <a:pt x="310" y="338"/>
                    <a:pt x="318" y="337"/>
                    <a:pt x="322" y="335"/>
                  </a:cubicBezTo>
                  <a:cubicBezTo>
                    <a:pt x="325" y="333"/>
                    <a:pt x="324" y="329"/>
                    <a:pt x="322" y="328"/>
                  </a:cubicBezTo>
                  <a:close/>
                  <a:moveTo>
                    <a:pt x="175" y="154"/>
                  </a:moveTo>
                  <a:cubicBezTo>
                    <a:pt x="160" y="165"/>
                    <a:pt x="141" y="167"/>
                    <a:pt x="123" y="167"/>
                  </a:cubicBezTo>
                  <a:cubicBezTo>
                    <a:pt x="97" y="167"/>
                    <a:pt x="90" y="166"/>
                    <a:pt x="88" y="165"/>
                  </a:cubicBezTo>
                  <a:cubicBezTo>
                    <a:pt x="87" y="163"/>
                    <a:pt x="87" y="157"/>
                    <a:pt x="87" y="148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87" y="16"/>
                    <a:pt x="88" y="14"/>
                    <a:pt x="120" y="14"/>
                  </a:cubicBezTo>
                  <a:cubicBezTo>
                    <a:pt x="176" y="14"/>
                    <a:pt x="200" y="52"/>
                    <a:pt x="200" y="92"/>
                  </a:cubicBezTo>
                  <a:cubicBezTo>
                    <a:pt x="200" y="126"/>
                    <a:pt x="189" y="143"/>
                    <a:pt x="175" y="154"/>
                  </a:cubicBez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3790" y="1887"/>
              <a:ext cx="150" cy="181"/>
            </a:xfrm>
            <a:custGeom>
              <a:avLst/>
              <a:gdLst>
                <a:gd name="T0" fmla="*/ 262 w 275"/>
                <a:gd name="T1" fmla="*/ 260 h 332"/>
                <a:gd name="T2" fmla="*/ 226 w 275"/>
                <a:gd name="T3" fmla="*/ 309 h 332"/>
                <a:gd name="T4" fmla="*/ 162 w 275"/>
                <a:gd name="T5" fmla="*/ 317 h 332"/>
                <a:gd name="T6" fmla="*/ 101 w 275"/>
                <a:gd name="T7" fmla="*/ 305 h 332"/>
                <a:gd name="T8" fmla="*/ 91 w 275"/>
                <a:gd name="T9" fmla="*/ 253 h 332"/>
                <a:gd name="T10" fmla="*/ 91 w 275"/>
                <a:gd name="T11" fmla="*/ 182 h 332"/>
                <a:gd name="T12" fmla="*/ 108 w 275"/>
                <a:gd name="T13" fmla="*/ 168 h 332"/>
                <a:gd name="T14" fmla="*/ 137 w 275"/>
                <a:gd name="T15" fmla="*/ 168 h 332"/>
                <a:gd name="T16" fmla="*/ 176 w 275"/>
                <a:gd name="T17" fmla="*/ 171 h 332"/>
                <a:gd name="T18" fmla="*/ 192 w 275"/>
                <a:gd name="T19" fmla="*/ 190 h 332"/>
                <a:gd name="T20" fmla="*/ 196 w 275"/>
                <a:gd name="T21" fmla="*/ 210 h 332"/>
                <a:gd name="T22" fmla="*/ 207 w 275"/>
                <a:gd name="T23" fmla="*/ 211 h 332"/>
                <a:gd name="T24" fmla="*/ 207 w 275"/>
                <a:gd name="T25" fmla="*/ 108 h 332"/>
                <a:gd name="T26" fmla="*/ 196 w 275"/>
                <a:gd name="T27" fmla="*/ 109 h 332"/>
                <a:gd name="T28" fmla="*/ 192 w 275"/>
                <a:gd name="T29" fmla="*/ 130 h 332"/>
                <a:gd name="T30" fmla="*/ 180 w 275"/>
                <a:gd name="T31" fmla="*/ 148 h 332"/>
                <a:gd name="T32" fmla="*/ 137 w 275"/>
                <a:gd name="T33" fmla="*/ 151 h 332"/>
                <a:gd name="T34" fmla="*/ 108 w 275"/>
                <a:gd name="T35" fmla="*/ 151 h 332"/>
                <a:gd name="T36" fmla="*/ 91 w 275"/>
                <a:gd name="T37" fmla="*/ 136 h 332"/>
                <a:gd name="T38" fmla="*/ 91 w 275"/>
                <a:gd name="T39" fmla="*/ 36 h 332"/>
                <a:gd name="T40" fmla="*/ 106 w 275"/>
                <a:gd name="T41" fmla="*/ 16 h 332"/>
                <a:gd name="T42" fmla="*/ 143 w 275"/>
                <a:gd name="T43" fmla="*/ 16 h 332"/>
                <a:gd name="T44" fmla="*/ 192 w 275"/>
                <a:gd name="T45" fmla="*/ 19 h 332"/>
                <a:gd name="T46" fmla="*/ 230 w 275"/>
                <a:gd name="T47" fmla="*/ 66 h 332"/>
                <a:gd name="T48" fmla="*/ 243 w 275"/>
                <a:gd name="T49" fmla="*/ 65 h 332"/>
                <a:gd name="T50" fmla="*/ 235 w 275"/>
                <a:gd name="T51" fmla="*/ 0 h 332"/>
                <a:gd name="T52" fmla="*/ 166 w 275"/>
                <a:gd name="T53" fmla="*/ 0 h 332"/>
                <a:gd name="T54" fmla="*/ 72 w 275"/>
                <a:gd name="T55" fmla="*/ 0 h 332"/>
                <a:gd name="T56" fmla="*/ 11 w 275"/>
                <a:gd name="T57" fmla="*/ 0 h 332"/>
                <a:gd name="T58" fmla="*/ 11 w 275"/>
                <a:gd name="T59" fmla="*/ 11 h 332"/>
                <a:gd name="T60" fmla="*/ 19 w 275"/>
                <a:gd name="T61" fmla="*/ 12 h 332"/>
                <a:gd name="T62" fmla="*/ 50 w 275"/>
                <a:gd name="T63" fmla="*/ 75 h 332"/>
                <a:gd name="T64" fmla="*/ 50 w 275"/>
                <a:gd name="T65" fmla="*/ 257 h 332"/>
                <a:gd name="T66" fmla="*/ 19 w 275"/>
                <a:gd name="T67" fmla="*/ 320 h 332"/>
                <a:gd name="T68" fmla="*/ 2 w 275"/>
                <a:gd name="T69" fmla="*/ 321 h 332"/>
                <a:gd name="T70" fmla="*/ 2 w 275"/>
                <a:gd name="T71" fmla="*/ 332 h 332"/>
                <a:gd name="T72" fmla="*/ 72 w 275"/>
                <a:gd name="T73" fmla="*/ 332 h 332"/>
                <a:gd name="T74" fmla="*/ 117 w 275"/>
                <a:gd name="T75" fmla="*/ 332 h 332"/>
                <a:gd name="T76" fmla="*/ 253 w 275"/>
                <a:gd name="T77" fmla="*/ 332 h 332"/>
                <a:gd name="T78" fmla="*/ 275 w 275"/>
                <a:gd name="T79" fmla="*/ 264 h 332"/>
                <a:gd name="T80" fmla="*/ 262 w 275"/>
                <a:gd name="T81" fmla="*/ 26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5" h="332">
                  <a:moveTo>
                    <a:pt x="262" y="260"/>
                  </a:moveTo>
                  <a:cubicBezTo>
                    <a:pt x="249" y="287"/>
                    <a:pt x="235" y="304"/>
                    <a:pt x="226" y="309"/>
                  </a:cubicBezTo>
                  <a:cubicBezTo>
                    <a:pt x="215" y="315"/>
                    <a:pt x="201" y="317"/>
                    <a:pt x="162" y="317"/>
                  </a:cubicBezTo>
                  <a:cubicBezTo>
                    <a:pt x="118" y="317"/>
                    <a:pt x="107" y="311"/>
                    <a:pt x="101" y="305"/>
                  </a:cubicBezTo>
                  <a:cubicBezTo>
                    <a:pt x="93" y="297"/>
                    <a:pt x="91" y="280"/>
                    <a:pt x="91" y="253"/>
                  </a:cubicBezTo>
                  <a:cubicBezTo>
                    <a:pt x="91" y="182"/>
                    <a:pt x="91" y="182"/>
                    <a:pt x="91" y="182"/>
                  </a:cubicBezTo>
                  <a:cubicBezTo>
                    <a:pt x="91" y="169"/>
                    <a:pt x="93" y="168"/>
                    <a:pt x="108" y="168"/>
                  </a:cubicBezTo>
                  <a:cubicBezTo>
                    <a:pt x="137" y="168"/>
                    <a:pt x="137" y="168"/>
                    <a:pt x="137" y="168"/>
                  </a:cubicBezTo>
                  <a:cubicBezTo>
                    <a:pt x="157" y="168"/>
                    <a:pt x="169" y="169"/>
                    <a:pt x="176" y="171"/>
                  </a:cubicBezTo>
                  <a:cubicBezTo>
                    <a:pt x="186" y="173"/>
                    <a:pt x="190" y="181"/>
                    <a:pt x="192" y="190"/>
                  </a:cubicBezTo>
                  <a:cubicBezTo>
                    <a:pt x="196" y="210"/>
                    <a:pt x="196" y="210"/>
                    <a:pt x="196" y="210"/>
                  </a:cubicBezTo>
                  <a:cubicBezTo>
                    <a:pt x="198" y="212"/>
                    <a:pt x="204" y="212"/>
                    <a:pt x="207" y="211"/>
                  </a:cubicBezTo>
                  <a:cubicBezTo>
                    <a:pt x="207" y="108"/>
                    <a:pt x="207" y="108"/>
                    <a:pt x="207" y="108"/>
                  </a:cubicBezTo>
                  <a:cubicBezTo>
                    <a:pt x="204" y="106"/>
                    <a:pt x="198" y="107"/>
                    <a:pt x="196" y="109"/>
                  </a:cubicBezTo>
                  <a:cubicBezTo>
                    <a:pt x="192" y="130"/>
                    <a:pt x="192" y="130"/>
                    <a:pt x="192" y="130"/>
                  </a:cubicBezTo>
                  <a:cubicBezTo>
                    <a:pt x="190" y="142"/>
                    <a:pt x="186" y="146"/>
                    <a:pt x="180" y="148"/>
                  </a:cubicBezTo>
                  <a:cubicBezTo>
                    <a:pt x="174" y="150"/>
                    <a:pt x="158" y="151"/>
                    <a:pt x="137" y="151"/>
                  </a:cubicBezTo>
                  <a:cubicBezTo>
                    <a:pt x="108" y="151"/>
                    <a:pt x="108" y="151"/>
                    <a:pt x="108" y="151"/>
                  </a:cubicBezTo>
                  <a:cubicBezTo>
                    <a:pt x="93" y="151"/>
                    <a:pt x="91" y="151"/>
                    <a:pt x="91" y="136"/>
                  </a:cubicBezTo>
                  <a:cubicBezTo>
                    <a:pt x="91" y="36"/>
                    <a:pt x="91" y="36"/>
                    <a:pt x="91" y="36"/>
                  </a:cubicBezTo>
                  <a:cubicBezTo>
                    <a:pt x="91" y="17"/>
                    <a:pt x="91" y="16"/>
                    <a:pt x="106" y="1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65" y="16"/>
                    <a:pt x="181" y="16"/>
                    <a:pt x="192" y="19"/>
                  </a:cubicBezTo>
                  <a:cubicBezTo>
                    <a:pt x="218" y="25"/>
                    <a:pt x="222" y="43"/>
                    <a:pt x="230" y="66"/>
                  </a:cubicBezTo>
                  <a:cubicBezTo>
                    <a:pt x="232" y="69"/>
                    <a:pt x="241" y="68"/>
                    <a:pt x="243" y="65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3"/>
                    <a:pt x="9" y="9"/>
                    <a:pt x="11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49" y="16"/>
                    <a:pt x="50" y="23"/>
                    <a:pt x="50" y="75"/>
                  </a:cubicBezTo>
                  <a:cubicBezTo>
                    <a:pt x="50" y="257"/>
                    <a:pt x="50" y="257"/>
                    <a:pt x="50" y="257"/>
                  </a:cubicBezTo>
                  <a:cubicBezTo>
                    <a:pt x="50" y="310"/>
                    <a:pt x="48" y="317"/>
                    <a:pt x="19" y="320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0" y="324"/>
                    <a:pt x="0" y="330"/>
                    <a:pt x="2" y="332"/>
                  </a:cubicBezTo>
                  <a:cubicBezTo>
                    <a:pt x="72" y="332"/>
                    <a:pt x="72" y="332"/>
                    <a:pt x="72" y="332"/>
                  </a:cubicBezTo>
                  <a:cubicBezTo>
                    <a:pt x="117" y="332"/>
                    <a:pt x="117" y="332"/>
                    <a:pt x="117" y="332"/>
                  </a:cubicBezTo>
                  <a:cubicBezTo>
                    <a:pt x="253" y="332"/>
                    <a:pt x="253" y="332"/>
                    <a:pt x="253" y="332"/>
                  </a:cubicBezTo>
                  <a:cubicBezTo>
                    <a:pt x="275" y="264"/>
                    <a:pt x="275" y="264"/>
                    <a:pt x="275" y="264"/>
                  </a:cubicBezTo>
                  <a:cubicBezTo>
                    <a:pt x="273" y="259"/>
                    <a:pt x="266" y="258"/>
                    <a:pt x="262" y="260"/>
                  </a:cubicBez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4152" y="1883"/>
              <a:ext cx="109" cy="190"/>
            </a:xfrm>
            <a:custGeom>
              <a:avLst/>
              <a:gdLst>
                <a:gd name="T0" fmla="*/ 136 w 199"/>
                <a:gd name="T1" fmla="*/ 159 h 349"/>
                <a:gd name="T2" fmla="*/ 96 w 199"/>
                <a:gd name="T3" fmla="*/ 133 h 349"/>
                <a:gd name="T4" fmla="*/ 53 w 199"/>
                <a:gd name="T5" fmla="*/ 71 h 349"/>
                <a:gd name="T6" fmla="*/ 113 w 199"/>
                <a:gd name="T7" fmla="*/ 15 h 349"/>
                <a:gd name="T8" fmla="*/ 182 w 199"/>
                <a:gd name="T9" fmla="*/ 72 h 349"/>
                <a:gd name="T10" fmla="*/ 194 w 199"/>
                <a:gd name="T11" fmla="*/ 71 h 349"/>
                <a:gd name="T12" fmla="*/ 185 w 199"/>
                <a:gd name="T13" fmla="*/ 9 h 349"/>
                <a:gd name="T14" fmla="*/ 168 w 199"/>
                <a:gd name="T15" fmla="*/ 6 h 349"/>
                <a:gd name="T16" fmla="*/ 121 w 199"/>
                <a:gd name="T17" fmla="*/ 0 h 349"/>
                <a:gd name="T18" fmla="*/ 18 w 199"/>
                <a:gd name="T19" fmla="*/ 86 h 349"/>
                <a:gd name="T20" fmla="*/ 72 w 199"/>
                <a:gd name="T21" fmla="*/ 173 h 349"/>
                <a:gd name="T22" fmla="*/ 120 w 199"/>
                <a:gd name="T23" fmla="*/ 204 h 349"/>
                <a:gd name="T24" fmla="*/ 161 w 199"/>
                <a:gd name="T25" fmla="*/ 275 h 349"/>
                <a:gd name="T26" fmla="*/ 99 w 199"/>
                <a:gd name="T27" fmla="*/ 333 h 349"/>
                <a:gd name="T28" fmla="*/ 12 w 199"/>
                <a:gd name="T29" fmla="*/ 258 h 349"/>
                <a:gd name="T30" fmla="*/ 0 w 199"/>
                <a:gd name="T31" fmla="*/ 259 h 349"/>
                <a:gd name="T32" fmla="*/ 13 w 199"/>
                <a:gd name="T33" fmla="*/ 330 h 349"/>
                <a:gd name="T34" fmla="*/ 92 w 199"/>
                <a:gd name="T35" fmla="*/ 349 h 349"/>
                <a:gd name="T36" fmla="*/ 199 w 199"/>
                <a:gd name="T37" fmla="*/ 255 h 349"/>
                <a:gd name="T38" fmla="*/ 136 w 199"/>
                <a:gd name="T39" fmla="*/ 15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9" h="349">
                  <a:moveTo>
                    <a:pt x="136" y="159"/>
                  </a:moveTo>
                  <a:cubicBezTo>
                    <a:pt x="96" y="133"/>
                    <a:pt x="96" y="133"/>
                    <a:pt x="96" y="133"/>
                  </a:cubicBezTo>
                  <a:cubicBezTo>
                    <a:pt x="77" y="121"/>
                    <a:pt x="53" y="101"/>
                    <a:pt x="53" y="71"/>
                  </a:cubicBezTo>
                  <a:cubicBezTo>
                    <a:pt x="53" y="48"/>
                    <a:pt x="64" y="15"/>
                    <a:pt x="113" y="15"/>
                  </a:cubicBezTo>
                  <a:cubicBezTo>
                    <a:pt x="161" y="15"/>
                    <a:pt x="175" y="48"/>
                    <a:pt x="182" y="72"/>
                  </a:cubicBezTo>
                  <a:cubicBezTo>
                    <a:pt x="184" y="75"/>
                    <a:pt x="192" y="74"/>
                    <a:pt x="194" y="71"/>
                  </a:cubicBezTo>
                  <a:cubicBezTo>
                    <a:pt x="185" y="9"/>
                    <a:pt x="185" y="9"/>
                    <a:pt x="185" y="9"/>
                  </a:cubicBezTo>
                  <a:cubicBezTo>
                    <a:pt x="181" y="9"/>
                    <a:pt x="174" y="8"/>
                    <a:pt x="168" y="6"/>
                  </a:cubicBezTo>
                  <a:cubicBezTo>
                    <a:pt x="154" y="2"/>
                    <a:pt x="136" y="0"/>
                    <a:pt x="121" y="0"/>
                  </a:cubicBezTo>
                  <a:cubicBezTo>
                    <a:pt x="55" y="0"/>
                    <a:pt x="18" y="39"/>
                    <a:pt x="18" y="86"/>
                  </a:cubicBezTo>
                  <a:cubicBezTo>
                    <a:pt x="18" y="128"/>
                    <a:pt x="47" y="157"/>
                    <a:pt x="72" y="173"/>
                  </a:cubicBezTo>
                  <a:cubicBezTo>
                    <a:pt x="120" y="204"/>
                    <a:pt x="120" y="204"/>
                    <a:pt x="120" y="204"/>
                  </a:cubicBezTo>
                  <a:cubicBezTo>
                    <a:pt x="157" y="228"/>
                    <a:pt x="161" y="253"/>
                    <a:pt x="161" y="275"/>
                  </a:cubicBezTo>
                  <a:cubicBezTo>
                    <a:pt x="161" y="305"/>
                    <a:pt x="141" y="333"/>
                    <a:pt x="99" y="333"/>
                  </a:cubicBezTo>
                  <a:cubicBezTo>
                    <a:pt x="40" y="333"/>
                    <a:pt x="19" y="284"/>
                    <a:pt x="12" y="258"/>
                  </a:cubicBezTo>
                  <a:cubicBezTo>
                    <a:pt x="10" y="255"/>
                    <a:pt x="2" y="256"/>
                    <a:pt x="0" y="259"/>
                  </a:cubicBezTo>
                  <a:cubicBezTo>
                    <a:pt x="13" y="330"/>
                    <a:pt x="13" y="330"/>
                    <a:pt x="13" y="330"/>
                  </a:cubicBezTo>
                  <a:cubicBezTo>
                    <a:pt x="23" y="335"/>
                    <a:pt x="50" y="349"/>
                    <a:pt x="92" y="349"/>
                  </a:cubicBezTo>
                  <a:cubicBezTo>
                    <a:pt x="157" y="349"/>
                    <a:pt x="199" y="311"/>
                    <a:pt x="199" y="255"/>
                  </a:cubicBezTo>
                  <a:cubicBezTo>
                    <a:pt x="199" y="207"/>
                    <a:pt x="168" y="178"/>
                    <a:pt x="136" y="159"/>
                  </a:cubicBez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4403" y="1887"/>
              <a:ext cx="175" cy="181"/>
            </a:xfrm>
            <a:custGeom>
              <a:avLst/>
              <a:gdLst>
                <a:gd name="T0" fmla="*/ 275 w 321"/>
                <a:gd name="T1" fmla="*/ 0 h 332"/>
                <a:gd name="T2" fmla="*/ 71 w 321"/>
                <a:gd name="T3" fmla="*/ 0 h 332"/>
                <a:gd name="T4" fmla="*/ 66 w 321"/>
                <a:gd name="T5" fmla="*/ 0 h 332"/>
                <a:gd name="T6" fmla="*/ 16 w 321"/>
                <a:gd name="T7" fmla="*/ 0 h 332"/>
                <a:gd name="T8" fmla="*/ 0 w 321"/>
                <a:gd name="T9" fmla="*/ 59 h 332"/>
                <a:gd name="T10" fmla="*/ 13 w 321"/>
                <a:gd name="T11" fmla="*/ 63 h 332"/>
                <a:gd name="T12" fmla="*/ 36 w 321"/>
                <a:gd name="T13" fmla="*/ 28 h 332"/>
                <a:gd name="T14" fmla="*/ 98 w 321"/>
                <a:gd name="T15" fmla="*/ 16 h 332"/>
                <a:gd name="T16" fmla="*/ 125 w 321"/>
                <a:gd name="T17" fmla="*/ 16 h 332"/>
                <a:gd name="T18" fmla="*/ 140 w 321"/>
                <a:gd name="T19" fmla="*/ 32 h 332"/>
                <a:gd name="T20" fmla="*/ 140 w 321"/>
                <a:gd name="T21" fmla="*/ 257 h 332"/>
                <a:gd name="T22" fmla="*/ 109 w 321"/>
                <a:gd name="T23" fmla="*/ 320 h 332"/>
                <a:gd name="T24" fmla="*/ 91 w 321"/>
                <a:gd name="T25" fmla="*/ 321 h 332"/>
                <a:gd name="T26" fmla="*/ 90 w 321"/>
                <a:gd name="T27" fmla="*/ 332 h 332"/>
                <a:gd name="T28" fmla="*/ 228 w 321"/>
                <a:gd name="T29" fmla="*/ 332 h 332"/>
                <a:gd name="T30" fmla="*/ 228 w 321"/>
                <a:gd name="T31" fmla="*/ 321 h 332"/>
                <a:gd name="T32" fmla="*/ 212 w 321"/>
                <a:gd name="T33" fmla="*/ 320 h 332"/>
                <a:gd name="T34" fmla="*/ 182 w 321"/>
                <a:gd name="T35" fmla="*/ 257 h 332"/>
                <a:gd name="T36" fmla="*/ 182 w 321"/>
                <a:gd name="T37" fmla="*/ 33 h 332"/>
                <a:gd name="T38" fmla="*/ 196 w 321"/>
                <a:gd name="T39" fmla="*/ 16 h 332"/>
                <a:gd name="T40" fmla="*/ 232 w 321"/>
                <a:gd name="T41" fmla="*/ 16 h 332"/>
                <a:gd name="T42" fmla="*/ 291 w 321"/>
                <a:gd name="T43" fmla="*/ 28 h 332"/>
                <a:gd name="T44" fmla="*/ 303 w 321"/>
                <a:gd name="T45" fmla="*/ 65 h 332"/>
                <a:gd name="T46" fmla="*/ 316 w 321"/>
                <a:gd name="T47" fmla="*/ 64 h 332"/>
                <a:gd name="T48" fmla="*/ 321 w 321"/>
                <a:gd name="T49" fmla="*/ 0 h 332"/>
                <a:gd name="T50" fmla="*/ 275 w 321"/>
                <a:gd name="T51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1" h="332">
                  <a:moveTo>
                    <a:pt x="275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0" y="0"/>
                    <a:pt x="68" y="0"/>
                    <a:pt x="6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2" y="63"/>
                    <a:pt x="9" y="66"/>
                    <a:pt x="13" y="63"/>
                  </a:cubicBezTo>
                  <a:cubicBezTo>
                    <a:pt x="18" y="50"/>
                    <a:pt x="23" y="39"/>
                    <a:pt x="36" y="28"/>
                  </a:cubicBezTo>
                  <a:cubicBezTo>
                    <a:pt x="48" y="17"/>
                    <a:pt x="76" y="16"/>
                    <a:pt x="98" y="16"/>
                  </a:cubicBezTo>
                  <a:cubicBezTo>
                    <a:pt x="125" y="16"/>
                    <a:pt x="125" y="16"/>
                    <a:pt x="125" y="16"/>
                  </a:cubicBezTo>
                  <a:cubicBezTo>
                    <a:pt x="140" y="16"/>
                    <a:pt x="140" y="16"/>
                    <a:pt x="140" y="32"/>
                  </a:cubicBezTo>
                  <a:cubicBezTo>
                    <a:pt x="140" y="257"/>
                    <a:pt x="140" y="257"/>
                    <a:pt x="140" y="257"/>
                  </a:cubicBezTo>
                  <a:cubicBezTo>
                    <a:pt x="140" y="310"/>
                    <a:pt x="138" y="317"/>
                    <a:pt x="109" y="320"/>
                  </a:cubicBezTo>
                  <a:cubicBezTo>
                    <a:pt x="91" y="321"/>
                    <a:pt x="91" y="321"/>
                    <a:pt x="91" y="321"/>
                  </a:cubicBezTo>
                  <a:cubicBezTo>
                    <a:pt x="88" y="323"/>
                    <a:pt x="88" y="329"/>
                    <a:pt x="90" y="332"/>
                  </a:cubicBezTo>
                  <a:cubicBezTo>
                    <a:pt x="228" y="332"/>
                    <a:pt x="228" y="332"/>
                    <a:pt x="228" y="332"/>
                  </a:cubicBezTo>
                  <a:cubicBezTo>
                    <a:pt x="230" y="329"/>
                    <a:pt x="231" y="323"/>
                    <a:pt x="228" y="321"/>
                  </a:cubicBezTo>
                  <a:cubicBezTo>
                    <a:pt x="212" y="320"/>
                    <a:pt x="212" y="320"/>
                    <a:pt x="212" y="320"/>
                  </a:cubicBezTo>
                  <a:cubicBezTo>
                    <a:pt x="183" y="317"/>
                    <a:pt x="182" y="310"/>
                    <a:pt x="182" y="257"/>
                  </a:cubicBezTo>
                  <a:cubicBezTo>
                    <a:pt x="182" y="33"/>
                    <a:pt x="182" y="33"/>
                    <a:pt x="182" y="33"/>
                  </a:cubicBezTo>
                  <a:cubicBezTo>
                    <a:pt x="182" y="16"/>
                    <a:pt x="181" y="16"/>
                    <a:pt x="196" y="16"/>
                  </a:cubicBezTo>
                  <a:cubicBezTo>
                    <a:pt x="232" y="16"/>
                    <a:pt x="232" y="16"/>
                    <a:pt x="232" y="16"/>
                  </a:cubicBezTo>
                  <a:cubicBezTo>
                    <a:pt x="260" y="16"/>
                    <a:pt x="279" y="20"/>
                    <a:pt x="291" y="28"/>
                  </a:cubicBezTo>
                  <a:cubicBezTo>
                    <a:pt x="298" y="34"/>
                    <a:pt x="302" y="52"/>
                    <a:pt x="303" y="65"/>
                  </a:cubicBezTo>
                  <a:cubicBezTo>
                    <a:pt x="306" y="68"/>
                    <a:pt x="314" y="68"/>
                    <a:pt x="316" y="64"/>
                  </a:cubicBezTo>
                  <a:cubicBezTo>
                    <a:pt x="321" y="0"/>
                    <a:pt x="321" y="0"/>
                    <a:pt x="321" y="0"/>
                  </a:cubicBezTo>
                  <a:lnTo>
                    <a:pt x="275" y="0"/>
                  </a:ln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3540" y="2148"/>
              <a:ext cx="115" cy="267"/>
            </a:xfrm>
            <a:custGeom>
              <a:avLst/>
              <a:gdLst>
                <a:gd name="T0" fmla="*/ 21 w 211"/>
                <a:gd name="T1" fmla="*/ 468 h 490"/>
                <a:gd name="T2" fmla="*/ 5 w 211"/>
                <a:gd name="T3" fmla="*/ 471 h 490"/>
                <a:gd name="T4" fmla="*/ 4 w 211"/>
                <a:gd name="T5" fmla="*/ 490 h 490"/>
                <a:gd name="T6" fmla="*/ 207 w 211"/>
                <a:gd name="T7" fmla="*/ 490 h 490"/>
                <a:gd name="T8" fmla="*/ 206 w 211"/>
                <a:gd name="T9" fmla="*/ 471 h 490"/>
                <a:gd name="T10" fmla="*/ 190 w 211"/>
                <a:gd name="T11" fmla="*/ 468 h 490"/>
                <a:gd name="T12" fmla="*/ 148 w 211"/>
                <a:gd name="T13" fmla="*/ 383 h 490"/>
                <a:gd name="T14" fmla="*/ 148 w 211"/>
                <a:gd name="T15" fmla="*/ 107 h 490"/>
                <a:gd name="T16" fmla="*/ 190 w 211"/>
                <a:gd name="T17" fmla="*/ 22 h 490"/>
                <a:gd name="T18" fmla="*/ 206 w 211"/>
                <a:gd name="T19" fmla="*/ 20 h 490"/>
                <a:gd name="T20" fmla="*/ 207 w 211"/>
                <a:gd name="T21" fmla="*/ 0 h 490"/>
                <a:gd name="T22" fmla="*/ 4 w 211"/>
                <a:gd name="T23" fmla="*/ 0 h 490"/>
                <a:gd name="T24" fmla="*/ 5 w 211"/>
                <a:gd name="T25" fmla="*/ 20 h 490"/>
                <a:gd name="T26" fmla="*/ 21 w 211"/>
                <a:gd name="T27" fmla="*/ 22 h 490"/>
                <a:gd name="T28" fmla="*/ 62 w 211"/>
                <a:gd name="T29" fmla="*/ 107 h 490"/>
                <a:gd name="T30" fmla="*/ 62 w 211"/>
                <a:gd name="T31" fmla="*/ 383 h 490"/>
                <a:gd name="T32" fmla="*/ 21 w 211"/>
                <a:gd name="T33" fmla="*/ 468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1" h="490">
                  <a:moveTo>
                    <a:pt x="21" y="468"/>
                  </a:moveTo>
                  <a:cubicBezTo>
                    <a:pt x="5" y="471"/>
                    <a:pt x="5" y="471"/>
                    <a:pt x="5" y="471"/>
                  </a:cubicBezTo>
                  <a:cubicBezTo>
                    <a:pt x="0" y="475"/>
                    <a:pt x="0" y="485"/>
                    <a:pt x="4" y="490"/>
                  </a:cubicBezTo>
                  <a:cubicBezTo>
                    <a:pt x="207" y="490"/>
                    <a:pt x="207" y="490"/>
                    <a:pt x="207" y="490"/>
                  </a:cubicBezTo>
                  <a:cubicBezTo>
                    <a:pt x="211" y="485"/>
                    <a:pt x="211" y="475"/>
                    <a:pt x="206" y="471"/>
                  </a:cubicBezTo>
                  <a:cubicBezTo>
                    <a:pt x="190" y="468"/>
                    <a:pt x="190" y="468"/>
                    <a:pt x="190" y="468"/>
                  </a:cubicBezTo>
                  <a:cubicBezTo>
                    <a:pt x="155" y="464"/>
                    <a:pt x="148" y="462"/>
                    <a:pt x="148" y="383"/>
                  </a:cubicBezTo>
                  <a:cubicBezTo>
                    <a:pt x="148" y="107"/>
                    <a:pt x="148" y="107"/>
                    <a:pt x="148" y="107"/>
                  </a:cubicBezTo>
                  <a:cubicBezTo>
                    <a:pt x="148" y="29"/>
                    <a:pt x="155" y="26"/>
                    <a:pt x="190" y="22"/>
                  </a:cubicBezTo>
                  <a:cubicBezTo>
                    <a:pt x="206" y="20"/>
                    <a:pt x="206" y="20"/>
                    <a:pt x="206" y="20"/>
                  </a:cubicBezTo>
                  <a:cubicBezTo>
                    <a:pt x="211" y="15"/>
                    <a:pt x="211" y="5"/>
                    <a:pt x="20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5"/>
                    <a:pt x="0" y="15"/>
                    <a:pt x="5" y="20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56" y="26"/>
                    <a:pt x="62" y="29"/>
                    <a:pt x="62" y="107"/>
                  </a:cubicBezTo>
                  <a:cubicBezTo>
                    <a:pt x="62" y="383"/>
                    <a:pt x="62" y="383"/>
                    <a:pt x="62" y="383"/>
                  </a:cubicBezTo>
                  <a:cubicBezTo>
                    <a:pt x="62" y="462"/>
                    <a:pt x="56" y="464"/>
                    <a:pt x="21" y="468"/>
                  </a:cubicBezTo>
                  <a:close/>
                </a:path>
              </a:pathLst>
            </a:custGeom>
            <a:solidFill>
              <a:srgbClr val="C30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94" name="Freeform 93"/>
            <p:cNvSpPr>
              <a:spLocks noEditPoints="1"/>
            </p:cNvSpPr>
            <p:nvPr/>
          </p:nvSpPr>
          <p:spPr bwMode="auto">
            <a:xfrm>
              <a:off x="5008" y="2148"/>
              <a:ext cx="263" cy="271"/>
            </a:xfrm>
            <a:custGeom>
              <a:avLst/>
              <a:gdLst>
                <a:gd name="T0" fmla="*/ 480 w 483"/>
                <a:gd name="T1" fmla="*/ 477 h 496"/>
                <a:gd name="T2" fmla="*/ 429 w 483"/>
                <a:gd name="T3" fmla="*/ 454 h 496"/>
                <a:gd name="T4" fmla="*/ 297 w 483"/>
                <a:gd name="T5" fmla="*/ 261 h 496"/>
                <a:gd name="T6" fmla="*/ 297 w 483"/>
                <a:gd name="T7" fmla="*/ 249 h 496"/>
                <a:gd name="T8" fmla="*/ 386 w 483"/>
                <a:gd name="T9" fmla="*/ 132 h 496"/>
                <a:gd name="T10" fmla="*/ 321 w 483"/>
                <a:gd name="T11" fmla="*/ 23 h 496"/>
                <a:gd name="T12" fmla="*/ 235 w 483"/>
                <a:gd name="T13" fmla="*/ 1 h 496"/>
                <a:gd name="T14" fmla="*/ 218 w 483"/>
                <a:gd name="T15" fmla="*/ 0 h 496"/>
                <a:gd name="T16" fmla="*/ 87 w 483"/>
                <a:gd name="T17" fmla="*/ 0 h 496"/>
                <a:gd name="T18" fmla="*/ 65 w 483"/>
                <a:gd name="T19" fmla="*/ 1 h 496"/>
                <a:gd name="T20" fmla="*/ 9 w 483"/>
                <a:gd name="T21" fmla="*/ 5 h 496"/>
                <a:gd name="T22" fmla="*/ 9 w 483"/>
                <a:gd name="T23" fmla="*/ 26 h 496"/>
                <a:gd name="T24" fmla="*/ 28 w 483"/>
                <a:gd name="T25" fmla="*/ 28 h 496"/>
                <a:gd name="T26" fmla="*/ 64 w 483"/>
                <a:gd name="T27" fmla="*/ 112 h 496"/>
                <a:gd name="T28" fmla="*/ 64 w 483"/>
                <a:gd name="T29" fmla="*/ 383 h 496"/>
                <a:gd name="T30" fmla="*/ 22 w 483"/>
                <a:gd name="T31" fmla="*/ 468 h 496"/>
                <a:gd name="T32" fmla="*/ 6 w 483"/>
                <a:gd name="T33" fmla="*/ 471 h 496"/>
                <a:gd name="T34" fmla="*/ 5 w 483"/>
                <a:gd name="T35" fmla="*/ 490 h 496"/>
                <a:gd name="T36" fmla="*/ 209 w 483"/>
                <a:gd name="T37" fmla="*/ 490 h 496"/>
                <a:gd name="T38" fmla="*/ 208 w 483"/>
                <a:gd name="T39" fmla="*/ 471 h 496"/>
                <a:gd name="T40" fmla="*/ 191 w 483"/>
                <a:gd name="T41" fmla="*/ 468 h 496"/>
                <a:gd name="T42" fmla="*/ 150 w 483"/>
                <a:gd name="T43" fmla="*/ 383 h 496"/>
                <a:gd name="T44" fmla="*/ 150 w 483"/>
                <a:gd name="T45" fmla="*/ 288 h 496"/>
                <a:gd name="T46" fmla="*/ 173 w 483"/>
                <a:gd name="T47" fmla="*/ 272 h 496"/>
                <a:gd name="T48" fmla="*/ 219 w 483"/>
                <a:gd name="T49" fmla="*/ 297 h 496"/>
                <a:gd name="T50" fmla="*/ 277 w 483"/>
                <a:gd name="T51" fmla="*/ 398 h 496"/>
                <a:gd name="T52" fmla="*/ 432 w 483"/>
                <a:gd name="T53" fmla="*/ 496 h 496"/>
                <a:gd name="T54" fmla="*/ 481 w 483"/>
                <a:gd name="T55" fmla="*/ 491 h 496"/>
                <a:gd name="T56" fmla="*/ 480 w 483"/>
                <a:gd name="T57" fmla="*/ 477 h 496"/>
                <a:gd name="T58" fmla="*/ 185 w 483"/>
                <a:gd name="T59" fmla="*/ 244 h 496"/>
                <a:gd name="T60" fmla="*/ 150 w 483"/>
                <a:gd name="T61" fmla="*/ 218 h 496"/>
                <a:gd name="T62" fmla="*/ 150 w 483"/>
                <a:gd name="T63" fmla="*/ 64 h 496"/>
                <a:gd name="T64" fmla="*/ 189 w 483"/>
                <a:gd name="T65" fmla="*/ 28 h 496"/>
                <a:gd name="T66" fmla="*/ 291 w 483"/>
                <a:gd name="T67" fmla="*/ 138 h 496"/>
                <a:gd name="T68" fmla="*/ 185 w 483"/>
                <a:gd name="T69" fmla="*/ 244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3" h="496">
                  <a:moveTo>
                    <a:pt x="480" y="477"/>
                  </a:moveTo>
                  <a:cubicBezTo>
                    <a:pt x="471" y="476"/>
                    <a:pt x="449" y="471"/>
                    <a:pt x="429" y="454"/>
                  </a:cubicBezTo>
                  <a:cubicBezTo>
                    <a:pt x="394" y="425"/>
                    <a:pt x="357" y="362"/>
                    <a:pt x="297" y="261"/>
                  </a:cubicBezTo>
                  <a:cubicBezTo>
                    <a:pt x="294" y="257"/>
                    <a:pt x="293" y="251"/>
                    <a:pt x="297" y="249"/>
                  </a:cubicBezTo>
                  <a:cubicBezTo>
                    <a:pt x="334" y="234"/>
                    <a:pt x="386" y="200"/>
                    <a:pt x="386" y="132"/>
                  </a:cubicBezTo>
                  <a:cubicBezTo>
                    <a:pt x="386" y="78"/>
                    <a:pt x="359" y="43"/>
                    <a:pt x="321" y="23"/>
                  </a:cubicBezTo>
                  <a:cubicBezTo>
                    <a:pt x="299" y="11"/>
                    <a:pt x="269" y="4"/>
                    <a:pt x="235" y="1"/>
                  </a:cubicBezTo>
                  <a:cubicBezTo>
                    <a:pt x="233" y="1"/>
                    <a:pt x="229" y="0"/>
                    <a:pt x="21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78" y="0"/>
                    <a:pt x="67" y="1"/>
                    <a:pt x="65" y="1"/>
                  </a:cubicBezTo>
                  <a:cubicBezTo>
                    <a:pt x="45" y="2"/>
                    <a:pt x="26" y="3"/>
                    <a:pt x="9" y="5"/>
                  </a:cubicBezTo>
                  <a:cubicBezTo>
                    <a:pt x="4" y="9"/>
                    <a:pt x="4" y="20"/>
                    <a:pt x="9" y="26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63" y="32"/>
                    <a:pt x="64" y="40"/>
                    <a:pt x="64" y="112"/>
                  </a:cubicBezTo>
                  <a:cubicBezTo>
                    <a:pt x="64" y="383"/>
                    <a:pt x="64" y="383"/>
                    <a:pt x="64" y="383"/>
                  </a:cubicBezTo>
                  <a:cubicBezTo>
                    <a:pt x="64" y="462"/>
                    <a:pt x="57" y="464"/>
                    <a:pt x="22" y="468"/>
                  </a:cubicBezTo>
                  <a:cubicBezTo>
                    <a:pt x="6" y="471"/>
                    <a:pt x="6" y="471"/>
                    <a:pt x="6" y="471"/>
                  </a:cubicBezTo>
                  <a:cubicBezTo>
                    <a:pt x="0" y="475"/>
                    <a:pt x="1" y="485"/>
                    <a:pt x="5" y="490"/>
                  </a:cubicBezTo>
                  <a:cubicBezTo>
                    <a:pt x="209" y="490"/>
                    <a:pt x="209" y="490"/>
                    <a:pt x="209" y="490"/>
                  </a:cubicBezTo>
                  <a:cubicBezTo>
                    <a:pt x="212" y="485"/>
                    <a:pt x="212" y="475"/>
                    <a:pt x="208" y="471"/>
                  </a:cubicBezTo>
                  <a:cubicBezTo>
                    <a:pt x="191" y="468"/>
                    <a:pt x="191" y="468"/>
                    <a:pt x="191" y="468"/>
                  </a:cubicBezTo>
                  <a:cubicBezTo>
                    <a:pt x="156" y="464"/>
                    <a:pt x="150" y="462"/>
                    <a:pt x="150" y="383"/>
                  </a:cubicBezTo>
                  <a:cubicBezTo>
                    <a:pt x="150" y="288"/>
                    <a:pt x="150" y="288"/>
                    <a:pt x="150" y="288"/>
                  </a:cubicBezTo>
                  <a:cubicBezTo>
                    <a:pt x="150" y="273"/>
                    <a:pt x="150" y="272"/>
                    <a:pt x="173" y="272"/>
                  </a:cubicBezTo>
                  <a:cubicBezTo>
                    <a:pt x="197" y="272"/>
                    <a:pt x="205" y="275"/>
                    <a:pt x="219" y="297"/>
                  </a:cubicBezTo>
                  <a:cubicBezTo>
                    <a:pt x="236" y="326"/>
                    <a:pt x="257" y="367"/>
                    <a:pt x="277" y="398"/>
                  </a:cubicBezTo>
                  <a:cubicBezTo>
                    <a:pt x="323" y="467"/>
                    <a:pt x="361" y="496"/>
                    <a:pt x="432" y="496"/>
                  </a:cubicBezTo>
                  <a:cubicBezTo>
                    <a:pt x="458" y="496"/>
                    <a:pt x="472" y="494"/>
                    <a:pt x="481" y="491"/>
                  </a:cubicBezTo>
                  <a:cubicBezTo>
                    <a:pt x="483" y="488"/>
                    <a:pt x="483" y="480"/>
                    <a:pt x="480" y="477"/>
                  </a:cubicBezTo>
                  <a:close/>
                  <a:moveTo>
                    <a:pt x="185" y="244"/>
                  </a:moveTo>
                  <a:cubicBezTo>
                    <a:pt x="150" y="244"/>
                    <a:pt x="150" y="242"/>
                    <a:pt x="150" y="218"/>
                  </a:cubicBezTo>
                  <a:cubicBezTo>
                    <a:pt x="150" y="64"/>
                    <a:pt x="150" y="64"/>
                    <a:pt x="150" y="64"/>
                  </a:cubicBezTo>
                  <a:cubicBezTo>
                    <a:pt x="150" y="30"/>
                    <a:pt x="150" y="28"/>
                    <a:pt x="189" y="28"/>
                  </a:cubicBezTo>
                  <a:cubicBezTo>
                    <a:pt x="254" y="28"/>
                    <a:pt x="291" y="79"/>
                    <a:pt x="291" y="138"/>
                  </a:cubicBezTo>
                  <a:cubicBezTo>
                    <a:pt x="291" y="208"/>
                    <a:pt x="258" y="244"/>
                    <a:pt x="185" y="244"/>
                  </a:cubicBezTo>
                  <a:close/>
                </a:path>
              </a:pathLst>
            </a:custGeom>
            <a:solidFill>
              <a:srgbClr val="C30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024" y="2148"/>
              <a:ext cx="217" cy="267"/>
            </a:xfrm>
            <a:custGeom>
              <a:avLst/>
              <a:gdLst>
                <a:gd name="T0" fmla="*/ 376 w 399"/>
                <a:gd name="T1" fmla="*/ 380 h 490"/>
                <a:gd name="T2" fmla="*/ 248 w 399"/>
                <a:gd name="T3" fmla="*/ 460 h 490"/>
                <a:gd name="T4" fmla="*/ 168 w 399"/>
                <a:gd name="T5" fmla="*/ 444 h 490"/>
                <a:gd name="T6" fmla="*/ 155 w 399"/>
                <a:gd name="T7" fmla="*/ 368 h 490"/>
                <a:gd name="T8" fmla="*/ 155 w 399"/>
                <a:gd name="T9" fmla="*/ 107 h 490"/>
                <a:gd name="T10" fmla="*/ 197 w 399"/>
                <a:gd name="T11" fmla="*/ 23 h 490"/>
                <a:gd name="T12" fmla="*/ 213 w 399"/>
                <a:gd name="T13" fmla="*/ 20 h 490"/>
                <a:gd name="T14" fmla="*/ 214 w 399"/>
                <a:gd name="T15" fmla="*/ 0 h 490"/>
                <a:gd name="T16" fmla="*/ 6 w 399"/>
                <a:gd name="T17" fmla="*/ 0 h 490"/>
                <a:gd name="T18" fmla="*/ 7 w 399"/>
                <a:gd name="T19" fmla="*/ 20 h 490"/>
                <a:gd name="T20" fmla="*/ 28 w 399"/>
                <a:gd name="T21" fmla="*/ 23 h 490"/>
                <a:gd name="T22" fmla="*/ 69 w 399"/>
                <a:gd name="T23" fmla="*/ 107 h 490"/>
                <a:gd name="T24" fmla="*/ 69 w 399"/>
                <a:gd name="T25" fmla="*/ 383 h 490"/>
                <a:gd name="T26" fmla="*/ 28 w 399"/>
                <a:gd name="T27" fmla="*/ 467 h 490"/>
                <a:gd name="T28" fmla="*/ 5 w 399"/>
                <a:gd name="T29" fmla="*/ 471 h 490"/>
                <a:gd name="T30" fmla="*/ 4 w 399"/>
                <a:gd name="T31" fmla="*/ 490 h 490"/>
                <a:gd name="T32" fmla="*/ 113 w 399"/>
                <a:gd name="T33" fmla="*/ 490 h 490"/>
                <a:gd name="T34" fmla="*/ 190 w 399"/>
                <a:gd name="T35" fmla="*/ 490 h 490"/>
                <a:gd name="T36" fmla="*/ 369 w 399"/>
                <a:gd name="T37" fmla="*/ 490 h 490"/>
                <a:gd name="T38" fmla="*/ 399 w 399"/>
                <a:gd name="T39" fmla="*/ 385 h 490"/>
                <a:gd name="T40" fmla="*/ 376 w 399"/>
                <a:gd name="T41" fmla="*/ 38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9" h="490">
                  <a:moveTo>
                    <a:pt x="376" y="380"/>
                  </a:moveTo>
                  <a:cubicBezTo>
                    <a:pt x="342" y="457"/>
                    <a:pt x="330" y="460"/>
                    <a:pt x="248" y="460"/>
                  </a:cubicBezTo>
                  <a:cubicBezTo>
                    <a:pt x="189" y="460"/>
                    <a:pt x="177" y="454"/>
                    <a:pt x="168" y="444"/>
                  </a:cubicBezTo>
                  <a:cubicBezTo>
                    <a:pt x="157" y="431"/>
                    <a:pt x="155" y="405"/>
                    <a:pt x="155" y="368"/>
                  </a:cubicBezTo>
                  <a:cubicBezTo>
                    <a:pt x="155" y="107"/>
                    <a:pt x="155" y="107"/>
                    <a:pt x="155" y="107"/>
                  </a:cubicBezTo>
                  <a:cubicBezTo>
                    <a:pt x="155" y="30"/>
                    <a:pt x="162" y="28"/>
                    <a:pt x="197" y="23"/>
                  </a:cubicBezTo>
                  <a:cubicBezTo>
                    <a:pt x="213" y="20"/>
                    <a:pt x="213" y="20"/>
                    <a:pt x="213" y="20"/>
                  </a:cubicBezTo>
                  <a:cubicBezTo>
                    <a:pt x="218" y="17"/>
                    <a:pt x="218" y="6"/>
                    <a:pt x="21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6"/>
                    <a:pt x="2" y="17"/>
                    <a:pt x="7" y="20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62" y="28"/>
                    <a:pt x="69" y="30"/>
                    <a:pt x="69" y="107"/>
                  </a:cubicBezTo>
                  <a:cubicBezTo>
                    <a:pt x="69" y="383"/>
                    <a:pt x="69" y="383"/>
                    <a:pt x="69" y="383"/>
                  </a:cubicBezTo>
                  <a:cubicBezTo>
                    <a:pt x="69" y="460"/>
                    <a:pt x="62" y="463"/>
                    <a:pt x="28" y="467"/>
                  </a:cubicBezTo>
                  <a:cubicBezTo>
                    <a:pt x="5" y="471"/>
                    <a:pt x="5" y="471"/>
                    <a:pt x="5" y="471"/>
                  </a:cubicBezTo>
                  <a:cubicBezTo>
                    <a:pt x="0" y="474"/>
                    <a:pt x="0" y="485"/>
                    <a:pt x="4" y="490"/>
                  </a:cubicBezTo>
                  <a:cubicBezTo>
                    <a:pt x="113" y="490"/>
                    <a:pt x="113" y="490"/>
                    <a:pt x="113" y="490"/>
                  </a:cubicBezTo>
                  <a:cubicBezTo>
                    <a:pt x="190" y="490"/>
                    <a:pt x="190" y="490"/>
                    <a:pt x="190" y="490"/>
                  </a:cubicBezTo>
                  <a:cubicBezTo>
                    <a:pt x="369" y="490"/>
                    <a:pt x="369" y="490"/>
                    <a:pt x="369" y="490"/>
                  </a:cubicBezTo>
                  <a:cubicBezTo>
                    <a:pt x="399" y="385"/>
                    <a:pt x="399" y="385"/>
                    <a:pt x="399" y="385"/>
                  </a:cubicBezTo>
                  <a:cubicBezTo>
                    <a:pt x="396" y="379"/>
                    <a:pt x="384" y="376"/>
                    <a:pt x="376" y="380"/>
                  </a:cubicBezTo>
                  <a:close/>
                </a:path>
              </a:pathLst>
            </a:custGeom>
            <a:solidFill>
              <a:srgbClr val="C30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3274" y="2148"/>
              <a:ext cx="227" cy="267"/>
            </a:xfrm>
            <a:custGeom>
              <a:avLst/>
              <a:gdLst>
                <a:gd name="T0" fmla="*/ 392 w 416"/>
                <a:gd name="T1" fmla="*/ 380 h 490"/>
                <a:gd name="T2" fmla="*/ 256 w 416"/>
                <a:gd name="T3" fmla="*/ 460 h 490"/>
                <a:gd name="T4" fmla="*/ 172 w 416"/>
                <a:gd name="T5" fmla="*/ 444 h 490"/>
                <a:gd name="T6" fmla="*/ 159 w 416"/>
                <a:gd name="T7" fmla="*/ 367 h 490"/>
                <a:gd name="T8" fmla="*/ 159 w 416"/>
                <a:gd name="T9" fmla="*/ 273 h 490"/>
                <a:gd name="T10" fmla="*/ 177 w 416"/>
                <a:gd name="T11" fmla="*/ 253 h 490"/>
                <a:gd name="T12" fmla="*/ 213 w 416"/>
                <a:gd name="T13" fmla="*/ 253 h 490"/>
                <a:gd name="T14" fmla="*/ 295 w 416"/>
                <a:gd name="T15" fmla="*/ 285 h 490"/>
                <a:gd name="T16" fmla="*/ 300 w 416"/>
                <a:gd name="T17" fmla="*/ 315 h 490"/>
                <a:gd name="T18" fmla="*/ 322 w 416"/>
                <a:gd name="T19" fmla="*/ 316 h 490"/>
                <a:gd name="T20" fmla="*/ 322 w 416"/>
                <a:gd name="T21" fmla="*/ 160 h 490"/>
                <a:gd name="T22" fmla="*/ 300 w 416"/>
                <a:gd name="T23" fmla="*/ 161 h 490"/>
                <a:gd name="T24" fmla="*/ 295 w 416"/>
                <a:gd name="T25" fmla="*/ 187 h 490"/>
                <a:gd name="T26" fmla="*/ 213 w 416"/>
                <a:gd name="T27" fmla="*/ 219 h 490"/>
                <a:gd name="T28" fmla="*/ 177 w 416"/>
                <a:gd name="T29" fmla="*/ 219 h 490"/>
                <a:gd name="T30" fmla="*/ 159 w 416"/>
                <a:gd name="T31" fmla="*/ 199 h 490"/>
                <a:gd name="T32" fmla="*/ 159 w 416"/>
                <a:gd name="T33" fmla="*/ 74 h 490"/>
                <a:gd name="T34" fmla="*/ 191 w 416"/>
                <a:gd name="T35" fmla="*/ 30 h 490"/>
                <a:gd name="T36" fmla="*/ 241 w 416"/>
                <a:gd name="T37" fmla="*/ 30 h 490"/>
                <a:gd name="T38" fmla="*/ 300 w 416"/>
                <a:gd name="T39" fmla="*/ 37 h 490"/>
                <a:gd name="T40" fmla="*/ 347 w 416"/>
                <a:gd name="T41" fmla="*/ 104 h 490"/>
                <a:gd name="T42" fmla="*/ 371 w 416"/>
                <a:gd name="T43" fmla="*/ 101 h 490"/>
                <a:gd name="T44" fmla="*/ 359 w 416"/>
                <a:gd name="T45" fmla="*/ 0 h 490"/>
                <a:gd name="T46" fmla="*/ 259 w 416"/>
                <a:gd name="T47" fmla="*/ 0 h 490"/>
                <a:gd name="T48" fmla="*/ 117 w 416"/>
                <a:gd name="T49" fmla="*/ 0 h 490"/>
                <a:gd name="T50" fmla="*/ 19 w 416"/>
                <a:gd name="T51" fmla="*/ 0 h 490"/>
                <a:gd name="T52" fmla="*/ 20 w 416"/>
                <a:gd name="T53" fmla="*/ 20 h 490"/>
                <a:gd name="T54" fmla="*/ 32 w 416"/>
                <a:gd name="T55" fmla="*/ 21 h 490"/>
                <a:gd name="T56" fmla="*/ 73 w 416"/>
                <a:gd name="T57" fmla="*/ 107 h 490"/>
                <a:gd name="T58" fmla="*/ 73 w 416"/>
                <a:gd name="T59" fmla="*/ 383 h 490"/>
                <a:gd name="T60" fmla="*/ 32 w 416"/>
                <a:gd name="T61" fmla="*/ 468 h 490"/>
                <a:gd name="T62" fmla="*/ 4 w 416"/>
                <a:gd name="T63" fmla="*/ 471 h 490"/>
                <a:gd name="T64" fmla="*/ 3 w 416"/>
                <a:gd name="T65" fmla="*/ 490 h 490"/>
                <a:gd name="T66" fmla="*/ 117 w 416"/>
                <a:gd name="T67" fmla="*/ 490 h 490"/>
                <a:gd name="T68" fmla="*/ 202 w 416"/>
                <a:gd name="T69" fmla="*/ 490 h 490"/>
                <a:gd name="T70" fmla="*/ 386 w 416"/>
                <a:gd name="T71" fmla="*/ 490 h 490"/>
                <a:gd name="T72" fmla="*/ 416 w 416"/>
                <a:gd name="T73" fmla="*/ 385 h 490"/>
                <a:gd name="T74" fmla="*/ 392 w 416"/>
                <a:gd name="T75" fmla="*/ 38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6" h="490">
                  <a:moveTo>
                    <a:pt x="392" y="380"/>
                  </a:moveTo>
                  <a:cubicBezTo>
                    <a:pt x="366" y="440"/>
                    <a:pt x="350" y="462"/>
                    <a:pt x="256" y="460"/>
                  </a:cubicBezTo>
                  <a:cubicBezTo>
                    <a:pt x="193" y="460"/>
                    <a:pt x="181" y="454"/>
                    <a:pt x="172" y="444"/>
                  </a:cubicBezTo>
                  <a:cubicBezTo>
                    <a:pt x="161" y="431"/>
                    <a:pt x="159" y="405"/>
                    <a:pt x="159" y="367"/>
                  </a:cubicBezTo>
                  <a:cubicBezTo>
                    <a:pt x="159" y="273"/>
                    <a:pt x="159" y="273"/>
                    <a:pt x="159" y="273"/>
                  </a:cubicBezTo>
                  <a:cubicBezTo>
                    <a:pt x="159" y="254"/>
                    <a:pt x="160" y="253"/>
                    <a:pt x="177" y="253"/>
                  </a:cubicBezTo>
                  <a:cubicBezTo>
                    <a:pt x="213" y="253"/>
                    <a:pt x="213" y="253"/>
                    <a:pt x="213" y="253"/>
                  </a:cubicBezTo>
                  <a:cubicBezTo>
                    <a:pt x="277" y="253"/>
                    <a:pt x="290" y="254"/>
                    <a:pt x="295" y="285"/>
                  </a:cubicBezTo>
                  <a:cubicBezTo>
                    <a:pt x="300" y="315"/>
                    <a:pt x="300" y="315"/>
                    <a:pt x="300" y="315"/>
                  </a:cubicBezTo>
                  <a:cubicBezTo>
                    <a:pt x="305" y="319"/>
                    <a:pt x="316" y="319"/>
                    <a:pt x="322" y="316"/>
                  </a:cubicBezTo>
                  <a:cubicBezTo>
                    <a:pt x="322" y="160"/>
                    <a:pt x="322" y="160"/>
                    <a:pt x="322" y="160"/>
                  </a:cubicBezTo>
                  <a:cubicBezTo>
                    <a:pt x="316" y="156"/>
                    <a:pt x="305" y="157"/>
                    <a:pt x="300" y="161"/>
                  </a:cubicBezTo>
                  <a:cubicBezTo>
                    <a:pt x="295" y="187"/>
                    <a:pt x="295" y="187"/>
                    <a:pt x="295" y="187"/>
                  </a:cubicBezTo>
                  <a:cubicBezTo>
                    <a:pt x="290" y="218"/>
                    <a:pt x="277" y="219"/>
                    <a:pt x="213" y="219"/>
                  </a:cubicBezTo>
                  <a:cubicBezTo>
                    <a:pt x="177" y="219"/>
                    <a:pt x="177" y="219"/>
                    <a:pt x="177" y="219"/>
                  </a:cubicBezTo>
                  <a:cubicBezTo>
                    <a:pt x="160" y="219"/>
                    <a:pt x="159" y="218"/>
                    <a:pt x="159" y="199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59" y="32"/>
                    <a:pt x="159" y="30"/>
                    <a:pt x="191" y="30"/>
                  </a:cubicBezTo>
                  <a:cubicBezTo>
                    <a:pt x="241" y="30"/>
                    <a:pt x="241" y="30"/>
                    <a:pt x="241" y="30"/>
                  </a:cubicBezTo>
                  <a:cubicBezTo>
                    <a:pt x="261" y="30"/>
                    <a:pt x="283" y="32"/>
                    <a:pt x="300" y="37"/>
                  </a:cubicBezTo>
                  <a:cubicBezTo>
                    <a:pt x="324" y="43"/>
                    <a:pt x="335" y="61"/>
                    <a:pt x="347" y="104"/>
                  </a:cubicBezTo>
                  <a:cubicBezTo>
                    <a:pt x="353" y="109"/>
                    <a:pt x="368" y="107"/>
                    <a:pt x="371" y="101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5"/>
                    <a:pt x="15" y="15"/>
                    <a:pt x="20" y="20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67" y="26"/>
                    <a:pt x="73" y="29"/>
                    <a:pt x="73" y="107"/>
                  </a:cubicBezTo>
                  <a:cubicBezTo>
                    <a:pt x="73" y="383"/>
                    <a:pt x="73" y="383"/>
                    <a:pt x="73" y="383"/>
                  </a:cubicBezTo>
                  <a:cubicBezTo>
                    <a:pt x="73" y="462"/>
                    <a:pt x="67" y="464"/>
                    <a:pt x="32" y="468"/>
                  </a:cubicBezTo>
                  <a:cubicBezTo>
                    <a:pt x="4" y="471"/>
                    <a:pt x="4" y="471"/>
                    <a:pt x="4" y="471"/>
                  </a:cubicBezTo>
                  <a:cubicBezTo>
                    <a:pt x="0" y="475"/>
                    <a:pt x="0" y="485"/>
                    <a:pt x="3" y="490"/>
                  </a:cubicBezTo>
                  <a:cubicBezTo>
                    <a:pt x="117" y="490"/>
                    <a:pt x="117" y="490"/>
                    <a:pt x="117" y="490"/>
                  </a:cubicBezTo>
                  <a:cubicBezTo>
                    <a:pt x="202" y="490"/>
                    <a:pt x="202" y="490"/>
                    <a:pt x="202" y="490"/>
                  </a:cubicBezTo>
                  <a:cubicBezTo>
                    <a:pt x="386" y="490"/>
                    <a:pt x="386" y="490"/>
                    <a:pt x="386" y="490"/>
                  </a:cubicBezTo>
                  <a:cubicBezTo>
                    <a:pt x="416" y="385"/>
                    <a:pt x="416" y="385"/>
                    <a:pt x="416" y="385"/>
                  </a:cubicBezTo>
                  <a:cubicBezTo>
                    <a:pt x="412" y="377"/>
                    <a:pt x="399" y="375"/>
                    <a:pt x="392" y="380"/>
                  </a:cubicBezTo>
                  <a:close/>
                </a:path>
              </a:pathLst>
            </a:custGeom>
            <a:solidFill>
              <a:srgbClr val="C30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3698" y="2141"/>
              <a:ext cx="258" cy="281"/>
            </a:xfrm>
            <a:custGeom>
              <a:avLst/>
              <a:gdLst>
                <a:gd name="T0" fmla="*/ 438 w 473"/>
                <a:gd name="T1" fmla="*/ 488 h 514"/>
                <a:gd name="T2" fmla="*/ 473 w 473"/>
                <a:gd name="T3" fmla="*/ 377 h 514"/>
                <a:gd name="T4" fmla="*/ 451 w 473"/>
                <a:gd name="T5" fmla="*/ 374 h 514"/>
                <a:gd name="T6" fmla="*/ 296 w 473"/>
                <a:gd name="T7" fmla="*/ 484 h 514"/>
                <a:gd name="T8" fmla="*/ 101 w 473"/>
                <a:gd name="T9" fmla="*/ 249 h 514"/>
                <a:gd name="T10" fmla="*/ 290 w 473"/>
                <a:gd name="T11" fmla="*/ 30 h 514"/>
                <a:gd name="T12" fmla="*/ 434 w 473"/>
                <a:gd name="T13" fmla="*/ 138 h 514"/>
                <a:gd name="T14" fmla="*/ 458 w 473"/>
                <a:gd name="T15" fmla="*/ 137 h 514"/>
                <a:gd name="T16" fmla="*/ 448 w 473"/>
                <a:gd name="T17" fmla="*/ 21 h 514"/>
                <a:gd name="T18" fmla="*/ 427 w 473"/>
                <a:gd name="T19" fmla="*/ 17 h 514"/>
                <a:gd name="T20" fmla="*/ 299 w 473"/>
                <a:gd name="T21" fmla="*/ 0 h 514"/>
                <a:gd name="T22" fmla="*/ 94 w 473"/>
                <a:gd name="T23" fmla="*/ 64 h 514"/>
                <a:gd name="T24" fmla="*/ 0 w 473"/>
                <a:gd name="T25" fmla="*/ 260 h 514"/>
                <a:gd name="T26" fmla="*/ 106 w 473"/>
                <a:gd name="T27" fmla="*/ 464 h 514"/>
                <a:gd name="T28" fmla="*/ 296 w 473"/>
                <a:gd name="T29" fmla="*/ 514 h 514"/>
                <a:gd name="T30" fmla="*/ 397 w 473"/>
                <a:gd name="T31" fmla="*/ 500 h 514"/>
                <a:gd name="T32" fmla="*/ 438 w 473"/>
                <a:gd name="T33" fmla="*/ 488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3" h="514">
                  <a:moveTo>
                    <a:pt x="438" y="488"/>
                  </a:moveTo>
                  <a:cubicBezTo>
                    <a:pt x="473" y="377"/>
                    <a:pt x="473" y="377"/>
                    <a:pt x="473" y="377"/>
                  </a:cubicBezTo>
                  <a:cubicBezTo>
                    <a:pt x="469" y="370"/>
                    <a:pt x="457" y="367"/>
                    <a:pt x="451" y="374"/>
                  </a:cubicBezTo>
                  <a:cubicBezTo>
                    <a:pt x="430" y="422"/>
                    <a:pt x="389" y="484"/>
                    <a:pt x="296" y="484"/>
                  </a:cubicBezTo>
                  <a:cubicBezTo>
                    <a:pt x="200" y="484"/>
                    <a:pt x="101" y="407"/>
                    <a:pt x="101" y="249"/>
                  </a:cubicBezTo>
                  <a:cubicBezTo>
                    <a:pt x="101" y="97"/>
                    <a:pt x="196" y="30"/>
                    <a:pt x="290" y="30"/>
                  </a:cubicBezTo>
                  <a:cubicBezTo>
                    <a:pt x="388" y="30"/>
                    <a:pt x="422" y="92"/>
                    <a:pt x="434" y="138"/>
                  </a:cubicBezTo>
                  <a:cubicBezTo>
                    <a:pt x="439" y="144"/>
                    <a:pt x="453" y="143"/>
                    <a:pt x="458" y="137"/>
                  </a:cubicBezTo>
                  <a:cubicBezTo>
                    <a:pt x="448" y="21"/>
                    <a:pt x="448" y="21"/>
                    <a:pt x="448" y="21"/>
                  </a:cubicBezTo>
                  <a:cubicBezTo>
                    <a:pt x="441" y="20"/>
                    <a:pt x="436" y="19"/>
                    <a:pt x="427" y="17"/>
                  </a:cubicBezTo>
                  <a:cubicBezTo>
                    <a:pt x="392" y="8"/>
                    <a:pt x="341" y="0"/>
                    <a:pt x="299" y="0"/>
                  </a:cubicBezTo>
                  <a:cubicBezTo>
                    <a:pt x="224" y="0"/>
                    <a:pt x="149" y="22"/>
                    <a:pt x="94" y="64"/>
                  </a:cubicBezTo>
                  <a:cubicBezTo>
                    <a:pt x="39" y="106"/>
                    <a:pt x="0" y="173"/>
                    <a:pt x="0" y="260"/>
                  </a:cubicBezTo>
                  <a:cubicBezTo>
                    <a:pt x="0" y="357"/>
                    <a:pt x="46" y="425"/>
                    <a:pt x="106" y="464"/>
                  </a:cubicBezTo>
                  <a:cubicBezTo>
                    <a:pt x="159" y="499"/>
                    <a:pt x="222" y="514"/>
                    <a:pt x="296" y="514"/>
                  </a:cubicBezTo>
                  <a:cubicBezTo>
                    <a:pt x="334" y="514"/>
                    <a:pt x="374" y="506"/>
                    <a:pt x="397" y="500"/>
                  </a:cubicBezTo>
                  <a:cubicBezTo>
                    <a:pt x="400" y="499"/>
                    <a:pt x="436" y="489"/>
                    <a:pt x="438" y="488"/>
                  </a:cubicBezTo>
                  <a:close/>
                </a:path>
              </a:pathLst>
            </a:custGeom>
            <a:solidFill>
              <a:srgbClr val="C30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3990" y="2148"/>
              <a:ext cx="227" cy="267"/>
            </a:xfrm>
            <a:custGeom>
              <a:avLst/>
              <a:gdLst>
                <a:gd name="T0" fmla="*/ 393 w 417"/>
                <a:gd name="T1" fmla="*/ 380 h 490"/>
                <a:gd name="T2" fmla="*/ 256 w 417"/>
                <a:gd name="T3" fmla="*/ 460 h 490"/>
                <a:gd name="T4" fmla="*/ 173 w 417"/>
                <a:gd name="T5" fmla="*/ 444 h 490"/>
                <a:gd name="T6" fmla="*/ 160 w 417"/>
                <a:gd name="T7" fmla="*/ 367 h 490"/>
                <a:gd name="T8" fmla="*/ 160 w 417"/>
                <a:gd name="T9" fmla="*/ 273 h 490"/>
                <a:gd name="T10" fmla="*/ 178 w 417"/>
                <a:gd name="T11" fmla="*/ 253 h 490"/>
                <a:gd name="T12" fmla="*/ 213 w 417"/>
                <a:gd name="T13" fmla="*/ 253 h 490"/>
                <a:gd name="T14" fmla="*/ 296 w 417"/>
                <a:gd name="T15" fmla="*/ 285 h 490"/>
                <a:gd name="T16" fmla="*/ 301 w 417"/>
                <a:gd name="T17" fmla="*/ 315 h 490"/>
                <a:gd name="T18" fmla="*/ 322 w 417"/>
                <a:gd name="T19" fmla="*/ 316 h 490"/>
                <a:gd name="T20" fmla="*/ 322 w 417"/>
                <a:gd name="T21" fmla="*/ 160 h 490"/>
                <a:gd name="T22" fmla="*/ 301 w 417"/>
                <a:gd name="T23" fmla="*/ 161 h 490"/>
                <a:gd name="T24" fmla="*/ 296 w 417"/>
                <a:gd name="T25" fmla="*/ 187 h 490"/>
                <a:gd name="T26" fmla="*/ 213 w 417"/>
                <a:gd name="T27" fmla="*/ 219 h 490"/>
                <a:gd name="T28" fmla="*/ 178 w 417"/>
                <a:gd name="T29" fmla="*/ 219 h 490"/>
                <a:gd name="T30" fmla="*/ 160 w 417"/>
                <a:gd name="T31" fmla="*/ 199 h 490"/>
                <a:gd name="T32" fmla="*/ 160 w 417"/>
                <a:gd name="T33" fmla="*/ 74 h 490"/>
                <a:gd name="T34" fmla="*/ 192 w 417"/>
                <a:gd name="T35" fmla="*/ 30 h 490"/>
                <a:gd name="T36" fmla="*/ 242 w 417"/>
                <a:gd name="T37" fmla="*/ 30 h 490"/>
                <a:gd name="T38" fmla="*/ 301 w 417"/>
                <a:gd name="T39" fmla="*/ 37 h 490"/>
                <a:gd name="T40" fmla="*/ 348 w 417"/>
                <a:gd name="T41" fmla="*/ 104 h 490"/>
                <a:gd name="T42" fmla="*/ 371 w 417"/>
                <a:gd name="T43" fmla="*/ 101 h 490"/>
                <a:gd name="T44" fmla="*/ 360 w 417"/>
                <a:gd name="T45" fmla="*/ 0 h 490"/>
                <a:gd name="T46" fmla="*/ 259 w 417"/>
                <a:gd name="T47" fmla="*/ 0 h 490"/>
                <a:gd name="T48" fmla="*/ 118 w 417"/>
                <a:gd name="T49" fmla="*/ 0 h 490"/>
                <a:gd name="T50" fmla="*/ 20 w 417"/>
                <a:gd name="T51" fmla="*/ 0 h 490"/>
                <a:gd name="T52" fmla="*/ 21 w 417"/>
                <a:gd name="T53" fmla="*/ 20 h 490"/>
                <a:gd name="T54" fmla="*/ 32 w 417"/>
                <a:gd name="T55" fmla="*/ 21 h 490"/>
                <a:gd name="T56" fmla="*/ 74 w 417"/>
                <a:gd name="T57" fmla="*/ 107 h 490"/>
                <a:gd name="T58" fmla="*/ 74 w 417"/>
                <a:gd name="T59" fmla="*/ 383 h 490"/>
                <a:gd name="T60" fmla="*/ 32 w 417"/>
                <a:gd name="T61" fmla="*/ 468 h 490"/>
                <a:gd name="T62" fmla="*/ 5 w 417"/>
                <a:gd name="T63" fmla="*/ 471 h 490"/>
                <a:gd name="T64" fmla="*/ 4 w 417"/>
                <a:gd name="T65" fmla="*/ 490 h 490"/>
                <a:gd name="T66" fmla="*/ 118 w 417"/>
                <a:gd name="T67" fmla="*/ 490 h 490"/>
                <a:gd name="T68" fmla="*/ 202 w 417"/>
                <a:gd name="T69" fmla="*/ 490 h 490"/>
                <a:gd name="T70" fmla="*/ 387 w 417"/>
                <a:gd name="T71" fmla="*/ 490 h 490"/>
                <a:gd name="T72" fmla="*/ 417 w 417"/>
                <a:gd name="T73" fmla="*/ 385 h 490"/>
                <a:gd name="T74" fmla="*/ 393 w 417"/>
                <a:gd name="T75" fmla="*/ 38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7" h="490">
                  <a:moveTo>
                    <a:pt x="393" y="380"/>
                  </a:moveTo>
                  <a:cubicBezTo>
                    <a:pt x="367" y="440"/>
                    <a:pt x="351" y="462"/>
                    <a:pt x="256" y="460"/>
                  </a:cubicBezTo>
                  <a:cubicBezTo>
                    <a:pt x="194" y="460"/>
                    <a:pt x="181" y="454"/>
                    <a:pt x="173" y="444"/>
                  </a:cubicBezTo>
                  <a:cubicBezTo>
                    <a:pt x="161" y="431"/>
                    <a:pt x="160" y="405"/>
                    <a:pt x="160" y="367"/>
                  </a:cubicBezTo>
                  <a:cubicBezTo>
                    <a:pt x="160" y="273"/>
                    <a:pt x="160" y="273"/>
                    <a:pt x="160" y="273"/>
                  </a:cubicBezTo>
                  <a:cubicBezTo>
                    <a:pt x="160" y="254"/>
                    <a:pt x="161" y="253"/>
                    <a:pt x="178" y="253"/>
                  </a:cubicBezTo>
                  <a:cubicBezTo>
                    <a:pt x="213" y="253"/>
                    <a:pt x="213" y="253"/>
                    <a:pt x="213" y="253"/>
                  </a:cubicBezTo>
                  <a:cubicBezTo>
                    <a:pt x="278" y="253"/>
                    <a:pt x="291" y="254"/>
                    <a:pt x="296" y="285"/>
                  </a:cubicBezTo>
                  <a:cubicBezTo>
                    <a:pt x="301" y="315"/>
                    <a:pt x="301" y="315"/>
                    <a:pt x="301" y="315"/>
                  </a:cubicBezTo>
                  <a:cubicBezTo>
                    <a:pt x="306" y="319"/>
                    <a:pt x="317" y="319"/>
                    <a:pt x="322" y="316"/>
                  </a:cubicBezTo>
                  <a:cubicBezTo>
                    <a:pt x="322" y="160"/>
                    <a:pt x="322" y="160"/>
                    <a:pt x="322" y="160"/>
                  </a:cubicBezTo>
                  <a:cubicBezTo>
                    <a:pt x="317" y="156"/>
                    <a:pt x="306" y="157"/>
                    <a:pt x="301" y="161"/>
                  </a:cubicBezTo>
                  <a:cubicBezTo>
                    <a:pt x="296" y="187"/>
                    <a:pt x="296" y="187"/>
                    <a:pt x="296" y="187"/>
                  </a:cubicBezTo>
                  <a:cubicBezTo>
                    <a:pt x="291" y="218"/>
                    <a:pt x="278" y="219"/>
                    <a:pt x="213" y="219"/>
                  </a:cubicBezTo>
                  <a:cubicBezTo>
                    <a:pt x="178" y="219"/>
                    <a:pt x="178" y="219"/>
                    <a:pt x="178" y="219"/>
                  </a:cubicBezTo>
                  <a:cubicBezTo>
                    <a:pt x="161" y="219"/>
                    <a:pt x="160" y="218"/>
                    <a:pt x="160" y="199"/>
                  </a:cubicBezTo>
                  <a:cubicBezTo>
                    <a:pt x="160" y="74"/>
                    <a:pt x="160" y="74"/>
                    <a:pt x="160" y="74"/>
                  </a:cubicBezTo>
                  <a:cubicBezTo>
                    <a:pt x="160" y="32"/>
                    <a:pt x="160" y="30"/>
                    <a:pt x="192" y="30"/>
                  </a:cubicBezTo>
                  <a:cubicBezTo>
                    <a:pt x="242" y="30"/>
                    <a:pt x="242" y="30"/>
                    <a:pt x="242" y="30"/>
                  </a:cubicBezTo>
                  <a:cubicBezTo>
                    <a:pt x="262" y="30"/>
                    <a:pt x="284" y="32"/>
                    <a:pt x="301" y="37"/>
                  </a:cubicBezTo>
                  <a:cubicBezTo>
                    <a:pt x="325" y="43"/>
                    <a:pt x="336" y="61"/>
                    <a:pt x="348" y="104"/>
                  </a:cubicBezTo>
                  <a:cubicBezTo>
                    <a:pt x="354" y="109"/>
                    <a:pt x="368" y="107"/>
                    <a:pt x="371" y="101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5"/>
                    <a:pt x="16" y="15"/>
                    <a:pt x="21" y="20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67" y="26"/>
                    <a:pt x="74" y="29"/>
                    <a:pt x="74" y="107"/>
                  </a:cubicBezTo>
                  <a:cubicBezTo>
                    <a:pt x="74" y="383"/>
                    <a:pt x="74" y="383"/>
                    <a:pt x="74" y="383"/>
                  </a:cubicBezTo>
                  <a:cubicBezTo>
                    <a:pt x="74" y="462"/>
                    <a:pt x="67" y="464"/>
                    <a:pt x="32" y="468"/>
                  </a:cubicBezTo>
                  <a:cubicBezTo>
                    <a:pt x="5" y="471"/>
                    <a:pt x="5" y="471"/>
                    <a:pt x="5" y="471"/>
                  </a:cubicBezTo>
                  <a:cubicBezTo>
                    <a:pt x="1" y="475"/>
                    <a:pt x="0" y="485"/>
                    <a:pt x="4" y="490"/>
                  </a:cubicBezTo>
                  <a:cubicBezTo>
                    <a:pt x="118" y="490"/>
                    <a:pt x="118" y="490"/>
                    <a:pt x="118" y="490"/>
                  </a:cubicBezTo>
                  <a:cubicBezTo>
                    <a:pt x="202" y="490"/>
                    <a:pt x="202" y="490"/>
                    <a:pt x="202" y="490"/>
                  </a:cubicBezTo>
                  <a:cubicBezTo>
                    <a:pt x="387" y="490"/>
                    <a:pt x="387" y="490"/>
                    <a:pt x="387" y="490"/>
                  </a:cubicBezTo>
                  <a:cubicBezTo>
                    <a:pt x="417" y="385"/>
                    <a:pt x="417" y="385"/>
                    <a:pt x="417" y="385"/>
                  </a:cubicBezTo>
                  <a:cubicBezTo>
                    <a:pt x="412" y="377"/>
                    <a:pt x="400" y="375"/>
                    <a:pt x="393" y="380"/>
                  </a:cubicBezTo>
                  <a:close/>
                </a:path>
              </a:pathLst>
            </a:custGeom>
            <a:solidFill>
              <a:srgbClr val="C30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4256" y="2141"/>
              <a:ext cx="172" cy="281"/>
            </a:xfrm>
            <a:custGeom>
              <a:avLst/>
              <a:gdLst>
                <a:gd name="T0" fmla="*/ 214 w 316"/>
                <a:gd name="T1" fmla="*/ 223 h 514"/>
                <a:gd name="T2" fmla="*/ 168 w 316"/>
                <a:gd name="T3" fmla="*/ 199 h 514"/>
                <a:gd name="T4" fmla="*/ 98 w 316"/>
                <a:gd name="T5" fmla="*/ 108 h 514"/>
                <a:gd name="T6" fmla="*/ 182 w 316"/>
                <a:gd name="T7" fmla="*/ 30 h 514"/>
                <a:gd name="T8" fmla="*/ 282 w 316"/>
                <a:gd name="T9" fmla="*/ 118 h 514"/>
                <a:gd name="T10" fmla="*/ 306 w 316"/>
                <a:gd name="T11" fmla="*/ 116 h 514"/>
                <a:gd name="T12" fmla="*/ 290 w 316"/>
                <a:gd name="T13" fmla="*/ 16 h 514"/>
                <a:gd name="T14" fmla="*/ 188 w 316"/>
                <a:gd name="T15" fmla="*/ 0 h 514"/>
                <a:gd name="T16" fmla="*/ 25 w 316"/>
                <a:gd name="T17" fmla="*/ 136 h 514"/>
                <a:gd name="T18" fmla="*/ 130 w 316"/>
                <a:gd name="T19" fmla="*/ 279 h 514"/>
                <a:gd name="T20" fmla="*/ 162 w 316"/>
                <a:gd name="T21" fmla="*/ 297 h 514"/>
                <a:gd name="T22" fmla="*/ 237 w 316"/>
                <a:gd name="T23" fmla="*/ 405 h 514"/>
                <a:gd name="T24" fmla="*/ 149 w 316"/>
                <a:gd name="T25" fmla="*/ 484 h 514"/>
                <a:gd name="T26" fmla="*/ 23 w 316"/>
                <a:gd name="T27" fmla="*/ 367 h 514"/>
                <a:gd name="T28" fmla="*/ 0 w 316"/>
                <a:gd name="T29" fmla="*/ 370 h 514"/>
                <a:gd name="T30" fmla="*/ 22 w 316"/>
                <a:gd name="T31" fmla="*/ 483 h 514"/>
                <a:gd name="T32" fmla="*/ 144 w 316"/>
                <a:gd name="T33" fmla="*/ 514 h 514"/>
                <a:gd name="T34" fmla="*/ 316 w 316"/>
                <a:gd name="T35" fmla="*/ 369 h 514"/>
                <a:gd name="T36" fmla="*/ 214 w 316"/>
                <a:gd name="T37" fmla="*/ 223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6" h="514">
                  <a:moveTo>
                    <a:pt x="214" y="223"/>
                  </a:moveTo>
                  <a:cubicBezTo>
                    <a:pt x="168" y="199"/>
                    <a:pt x="168" y="199"/>
                    <a:pt x="168" y="199"/>
                  </a:cubicBezTo>
                  <a:cubicBezTo>
                    <a:pt x="119" y="173"/>
                    <a:pt x="98" y="139"/>
                    <a:pt x="98" y="108"/>
                  </a:cubicBezTo>
                  <a:cubicBezTo>
                    <a:pt x="98" y="69"/>
                    <a:pt x="122" y="30"/>
                    <a:pt x="182" y="30"/>
                  </a:cubicBezTo>
                  <a:cubicBezTo>
                    <a:pt x="245" y="30"/>
                    <a:pt x="271" y="80"/>
                    <a:pt x="282" y="118"/>
                  </a:cubicBezTo>
                  <a:cubicBezTo>
                    <a:pt x="288" y="124"/>
                    <a:pt x="302" y="123"/>
                    <a:pt x="306" y="116"/>
                  </a:cubicBezTo>
                  <a:cubicBezTo>
                    <a:pt x="290" y="16"/>
                    <a:pt x="290" y="16"/>
                    <a:pt x="290" y="16"/>
                  </a:cubicBezTo>
                  <a:cubicBezTo>
                    <a:pt x="255" y="9"/>
                    <a:pt x="227" y="0"/>
                    <a:pt x="188" y="0"/>
                  </a:cubicBezTo>
                  <a:cubicBezTo>
                    <a:pt x="80" y="0"/>
                    <a:pt x="25" y="63"/>
                    <a:pt x="25" y="136"/>
                  </a:cubicBezTo>
                  <a:cubicBezTo>
                    <a:pt x="25" y="203"/>
                    <a:pt x="74" y="248"/>
                    <a:pt x="130" y="279"/>
                  </a:cubicBezTo>
                  <a:cubicBezTo>
                    <a:pt x="162" y="297"/>
                    <a:pt x="162" y="297"/>
                    <a:pt x="162" y="297"/>
                  </a:cubicBezTo>
                  <a:cubicBezTo>
                    <a:pt x="217" y="328"/>
                    <a:pt x="237" y="362"/>
                    <a:pt x="237" y="405"/>
                  </a:cubicBezTo>
                  <a:cubicBezTo>
                    <a:pt x="237" y="450"/>
                    <a:pt x="205" y="484"/>
                    <a:pt x="149" y="484"/>
                  </a:cubicBezTo>
                  <a:cubicBezTo>
                    <a:pt x="76" y="484"/>
                    <a:pt x="36" y="405"/>
                    <a:pt x="23" y="367"/>
                  </a:cubicBezTo>
                  <a:cubicBezTo>
                    <a:pt x="17" y="362"/>
                    <a:pt x="4" y="362"/>
                    <a:pt x="0" y="370"/>
                  </a:cubicBezTo>
                  <a:cubicBezTo>
                    <a:pt x="22" y="483"/>
                    <a:pt x="22" y="483"/>
                    <a:pt x="22" y="483"/>
                  </a:cubicBezTo>
                  <a:cubicBezTo>
                    <a:pt x="37" y="492"/>
                    <a:pt x="76" y="514"/>
                    <a:pt x="144" y="514"/>
                  </a:cubicBezTo>
                  <a:cubicBezTo>
                    <a:pt x="251" y="514"/>
                    <a:pt x="316" y="454"/>
                    <a:pt x="316" y="369"/>
                  </a:cubicBezTo>
                  <a:cubicBezTo>
                    <a:pt x="316" y="294"/>
                    <a:pt x="263" y="248"/>
                    <a:pt x="214" y="223"/>
                  </a:cubicBezTo>
                  <a:close/>
                </a:path>
              </a:pathLst>
            </a:custGeom>
            <a:solidFill>
              <a:srgbClr val="C30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4463" y="2148"/>
              <a:ext cx="263" cy="267"/>
            </a:xfrm>
            <a:custGeom>
              <a:avLst/>
              <a:gdLst>
                <a:gd name="T0" fmla="*/ 412 w 483"/>
                <a:gd name="T1" fmla="*/ 0 h 490"/>
                <a:gd name="T2" fmla="*/ 109 w 483"/>
                <a:gd name="T3" fmla="*/ 0 h 490"/>
                <a:gd name="T4" fmla="*/ 25 w 483"/>
                <a:gd name="T5" fmla="*/ 0 h 490"/>
                <a:gd name="T6" fmla="*/ 0 w 483"/>
                <a:gd name="T7" fmla="*/ 93 h 490"/>
                <a:gd name="T8" fmla="*/ 24 w 483"/>
                <a:gd name="T9" fmla="*/ 98 h 490"/>
                <a:gd name="T10" fmla="*/ 139 w 483"/>
                <a:gd name="T11" fmla="*/ 30 h 490"/>
                <a:gd name="T12" fmla="*/ 181 w 483"/>
                <a:gd name="T13" fmla="*/ 30 h 490"/>
                <a:gd name="T14" fmla="*/ 201 w 483"/>
                <a:gd name="T15" fmla="*/ 63 h 490"/>
                <a:gd name="T16" fmla="*/ 201 w 483"/>
                <a:gd name="T17" fmla="*/ 383 h 490"/>
                <a:gd name="T18" fmla="*/ 159 w 483"/>
                <a:gd name="T19" fmla="*/ 467 h 490"/>
                <a:gd name="T20" fmla="*/ 128 w 483"/>
                <a:gd name="T21" fmla="*/ 471 h 490"/>
                <a:gd name="T22" fmla="*/ 127 w 483"/>
                <a:gd name="T23" fmla="*/ 490 h 490"/>
                <a:gd name="T24" fmla="*/ 356 w 483"/>
                <a:gd name="T25" fmla="*/ 490 h 490"/>
                <a:gd name="T26" fmla="*/ 355 w 483"/>
                <a:gd name="T27" fmla="*/ 471 h 490"/>
                <a:gd name="T28" fmla="*/ 328 w 483"/>
                <a:gd name="T29" fmla="*/ 468 h 490"/>
                <a:gd name="T30" fmla="*/ 287 w 483"/>
                <a:gd name="T31" fmla="*/ 383 h 490"/>
                <a:gd name="T32" fmla="*/ 287 w 483"/>
                <a:gd name="T33" fmla="*/ 63 h 490"/>
                <a:gd name="T34" fmla="*/ 307 w 483"/>
                <a:gd name="T35" fmla="*/ 30 h 490"/>
                <a:gd name="T36" fmla="*/ 349 w 483"/>
                <a:gd name="T37" fmla="*/ 30 h 490"/>
                <a:gd name="T38" fmla="*/ 452 w 483"/>
                <a:gd name="T39" fmla="*/ 102 h 490"/>
                <a:gd name="T40" fmla="*/ 475 w 483"/>
                <a:gd name="T41" fmla="*/ 100 h 490"/>
                <a:gd name="T42" fmla="*/ 483 w 483"/>
                <a:gd name="T43" fmla="*/ 0 h 490"/>
                <a:gd name="T44" fmla="*/ 412 w 483"/>
                <a:gd name="T4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3" h="490">
                  <a:moveTo>
                    <a:pt x="412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100"/>
                    <a:pt x="18" y="103"/>
                    <a:pt x="24" y="98"/>
                  </a:cubicBezTo>
                  <a:cubicBezTo>
                    <a:pt x="51" y="38"/>
                    <a:pt x="71" y="30"/>
                    <a:pt x="139" y="30"/>
                  </a:cubicBezTo>
                  <a:cubicBezTo>
                    <a:pt x="181" y="30"/>
                    <a:pt x="181" y="30"/>
                    <a:pt x="181" y="30"/>
                  </a:cubicBezTo>
                  <a:cubicBezTo>
                    <a:pt x="200" y="30"/>
                    <a:pt x="201" y="32"/>
                    <a:pt x="201" y="63"/>
                  </a:cubicBezTo>
                  <a:cubicBezTo>
                    <a:pt x="201" y="383"/>
                    <a:pt x="201" y="383"/>
                    <a:pt x="201" y="383"/>
                  </a:cubicBezTo>
                  <a:cubicBezTo>
                    <a:pt x="201" y="462"/>
                    <a:pt x="194" y="464"/>
                    <a:pt x="159" y="467"/>
                  </a:cubicBezTo>
                  <a:cubicBezTo>
                    <a:pt x="128" y="471"/>
                    <a:pt x="128" y="471"/>
                    <a:pt x="128" y="471"/>
                  </a:cubicBezTo>
                  <a:cubicBezTo>
                    <a:pt x="124" y="474"/>
                    <a:pt x="124" y="485"/>
                    <a:pt x="127" y="490"/>
                  </a:cubicBezTo>
                  <a:cubicBezTo>
                    <a:pt x="356" y="490"/>
                    <a:pt x="356" y="490"/>
                    <a:pt x="356" y="490"/>
                  </a:cubicBezTo>
                  <a:cubicBezTo>
                    <a:pt x="360" y="485"/>
                    <a:pt x="360" y="475"/>
                    <a:pt x="355" y="471"/>
                  </a:cubicBezTo>
                  <a:cubicBezTo>
                    <a:pt x="328" y="468"/>
                    <a:pt x="328" y="468"/>
                    <a:pt x="328" y="468"/>
                  </a:cubicBezTo>
                  <a:cubicBezTo>
                    <a:pt x="294" y="464"/>
                    <a:pt x="287" y="462"/>
                    <a:pt x="287" y="383"/>
                  </a:cubicBezTo>
                  <a:cubicBezTo>
                    <a:pt x="287" y="63"/>
                    <a:pt x="287" y="63"/>
                    <a:pt x="287" y="63"/>
                  </a:cubicBezTo>
                  <a:cubicBezTo>
                    <a:pt x="287" y="32"/>
                    <a:pt x="288" y="30"/>
                    <a:pt x="307" y="30"/>
                  </a:cubicBezTo>
                  <a:cubicBezTo>
                    <a:pt x="349" y="30"/>
                    <a:pt x="349" y="30"/>
                    <a:pt x="349" y="30"/>
                  </a:cubicBezTo>
                  <a:cubicBezTo>
                    <a:pt x="429" y="30"/>
                    <a:pt x="443" y="44"/>
                    <a:pt x="452" y="102"/>
                  </a:cubicBezTo>
                  <a:cubicBezTo>
                    <a:pt x="459" y="107"/>
                    <a:pt x="472" y="106"/>
                    <a:pt x="475" y="100"/>
                  </a:cubicBezTo>
                  <a:cubicBezTo>
                    <a:pt x="483" y="0"/>
                    <a:pt x="483" y="0"/>
                    <a:pt x="483" y="0"/>
                  </a:cubicBezTo>
                  <a:lnTo>
                    <a:pt x="412" y="0"/>
                  </a:lnTo>
                  <a:close/>
                </a:path>
              </a:pathLst>
            </a:custGeom>
            <a:solidFill>
              <a:srgbClr val="C30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4754" y="2148"/>
              <a:ext cx="227" cy="267"/>
            </a:xfrm>
            <a:custGeom>
              <a:avLst/>
              <a:gdLst>
                <a:gd name="T0" fmla="*/ 393 w 416"/>
                <a:gd name="T1" fmla="*/ 380 h 490"/>
                <a:gd name="T2" fmla="*/ 256 w 416"/>
                <a:gd name="T3" fmla="*/ 460 h 490"/>
                <a:gd name="T4" fmla="*/ 172 w 416"/>
                <a:gd name="T5" fmla="*/ 444 h 490"/>
                <a:gd name="T6" fmla="*/ 160 w 416"/>
                <a:gd name="T7" fmla="*/ 367 h 490"/>
                <a:gd name="T8" fmla="*/ 160 w 416"/>
                <a:gd name="T9" fmla="*/ 273 h 490"/>
                <a:gd name="T10" fmla="*/ 177 w 416"/>
                <a:gd name="T11" fmla="*/ 253 h 490"/>
                <a:gd name="T12" fmla="*/ 213 w 416"/>
                <a:gd name="T13" fmla="*/ 253 h 490"/>
                <a:gd name="T14" fmla="*/ 295 w 416"/>
                <a:gd name="T15" fmla="*/ 285 h 490"/>
                <a:gd name="T16" fmla="*/ 301 w 416"/>
                <a:gd name="T17" fmla="*/ 315 h 490"/>
                <a:gd name="T18" fmla="*/ 322 w 416"/>
                <a:gd name="T19" fmla="*/ 316 h 490"/>
                <a:gd name="T20" fmla="*/ 322 w 416"/>
                <a:gd name="T21" fmla="*/ 160 h 490"/>
                <a:gd name="T22" fmla="*/ 301 w 416"/>
                <a:gd name="T23" fmla="*/ 161 h 490"/>
                <a:gd name="T24" fmla="*/ 295 w 416"/>
                <a:gd name="T25" fmla="*/ 187 h 490"/>
                <a:gd name="T26" fmla="*/ 213 w 416"/>
                <a:gd name="T27" fmla="*/ 219 h 490"/>
                <a:gd name="T28" fmla="*/ 177 w 416"/>
                <a:gd name="T29" fmla="*/ 219 h 490"/>
                <a:gd name="T30" fmla="*/ 160 w 416"/>
                <a:gd name="T31" fmla="*/ 199 h 490"/>
                <a:gd name="T32" fmla="*/ 160 w 416"/>
                <a:gd name="T33" fmla="*/ 74 h 490"/>
                <a:gd name="T34" fmla="*/ 192 w 416"/>
                <a:gd name="T35" fmla="*/ 30 h 490"/>
                <a:gd name="T36" fmla="*/ 241 w 416"/>
                <a:gd name="T37" fmla="*/ 30 h 490"/>
                <a:gd name="T38" fmla="*/ 301 w 416"/>
                <a:gd name="T39" fmla="*/ 37 h 490"/>
                <a:gd name="T40" fmla="*/ 347 w 416"/>
                <a:gd name="T41" fmla="*/ 104 h 490"/>
                <a:gd name="T42" fmla="*/ 371 w 416"/>
                <a:gd name="T43" fmla="*/ 101 h 490"/>
                <a:gd name="T44" fmla="*/ 360 w 416"/>
                <a:gd name="T45" fmla="*/ 0 h 490"/>
                <a:gd name="T46" fmla="*/ 259 w 416"/>
                <a:gd name="T47" fmla="*/ 0 h 490"/>
                <a:gd name="T48" fmla="*/ 117 w 416"/>
                <a:gd name="T49" fmla="*/ 0 h 490"/>
                <a:gd name="T50" fmla="*/ 19 w 416"/>
                <a:gd name="T51" fmla="*/ 0 h 490"/>
                <a:gd name="T52" fmla="*/ 20 w 416"/>
                <a:gd name="T53" fmla="*/ 20 h 490"/>
                <a:gd name="T54" fmla="*/ 32 w 416"/>
                <a:gd name="T55" fmla="*/ 21 h 490"/>
                <a:gd name="T56" fmla="*/ 74 w 416"/>
                <a:gd name="T57" fmla="*/ 107 h 490"/>
                <a:gd name="T58" fmla="*/ 74 w 416"/>
                <a:gd name="T59" fmla="*/ 383 h 490"/>
                <a:gd name="T60" fmla="*/ 32 w 416"/>
                <a:gd name="T61" fmla="*/ 468 h 490"/>
                <a:gd name="T62" fmla="*/ 5 w 416"/>
                <a:gd name="T63" fmla="*/ 471 h 490"/>
                <a:gd name="T64" fmla="*/ 4 w 416"/>
                <a:gd name="T65" fmla="*/ 490 h 490"/>
                <a:gd name="T66" fmla="*/ 117 w 416"/>
                <a:gd name="T67" fmla="*/ 490 h 490"/>
                <a:gd name="T68" fmla="*/ 202 w 416"/>
                <a:gd name="T69" fmla="*/ 490 h 490"/>
                <a:gd name="T70" fmla="*/ 386 w 416"/>
                <a:gd name="T71" fmla="*/ 490 h 490"/>
                <a:gd name="T72" fmla="*/ 416 w 416"/>
                <a:gd name="T73" fmla="*/ 385 h 490"/>
                <a:gd name="T74" fmla="*/ 393 w 416"/>
                <a:gd name="T75" fmla="*/ 38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6" h="490">
                  <a:moveTo>
                    <a:pt x="393" y="380"/>
                  </a:moveTo>
                  <a:cubicBezTo>
                    <a:pt x="367" y="440"/>
                    <a:pt x="350" y="462"/>
                    <a:pt x="256" y="460"/>
                  </a:cubicBezTo>
                  <a:cubicBezTo>
                    <a:pt x="194" y="460"/>
                    <a:pt x="181" y="454"/>
                    <a:pt x="172" y="444"/>
                  </a:cubicBezTo>
                  <a:cubicBezTo>
                    <a:pt x="161" y="431"/>
                    <a:pt x="160" y="405"/>
                    <a:pt x="160" y="367"/>
                  </a:cubicBezTo>
                  <a:cubicBezTo>
                    <a:pt x="160" y="273"/>
                    <a:pt x="160" y="273"/>
                    <a:pt x="160" y="273"/>
                  </a:cubicBezTo>
                  <a:cubicBezTo>
                    <a:pt x="160" y="254"/>
                    <a:pt x="160" y="253"/>
                    <a:pt x="177" y="253"/>
                  </a:cubicBezTo>
                  <a:cubicBezTo>
                    <a:pt x="213" y="253"/>
                    <a:pt x="213" y="253"/>
                    <a:pt x="213" y="253"/>
                  </a:cubicBezTo>
                  <a:cubicBezTo>
                    <a:pt x="278" y="253"/>
                    <a:pt x="290" y="254"/>
                    <a:pt x="295" y="285"/>
                  </a:cubicBezTo>
                  <a:cubicBezTo>
                    <a:pt x="301" y="315"/>
                    <a:pt x="301" y="315"/>
                    <a:pt x="301" y="315"/>
                  </a:cubicBezTo>
                  <a:cubicBezTo>
                    <a:pt x="306" y="319"/>
                    <a:pt x="317" y="319"/>
                    <a:pt x="322" y="316"/>
                  </a:cubicBezTo>
                  <a:cubicBezTo>
                    <a:pt x="322" y="160"/>
                    <a:pt x="322" y="160"/>
                    <a:pt x="322" y="160"/>
                  </a:cubicBezTo>
                  <a:cubicBezTo>
                    <a:pt x="317" y="156"/>
                    <a:pt x="306" y="157"/>
                    <a:pt x="301" y="161"/>
                  </a:cubicBezTo>
                  <a:cubicBezTo>
                    <a:pt x="295" y="187"/>
                    <a:pt x="295" y="187"/>
                    <a:pt x="295" y="187"/>
                  </a:cubicBezTo>
                  <a:cubicBezTo>
                    <a:pt x="290" y="218"/>
                    <a:pt x="278" y="219"/>
                    <a:pt x="213" y="219"/>
                  </a:cubicBezTo>
                  <a:cubicBezTo>
                    <a:pt x="177" y="219"/>
                    <a:pt x="177" y="219"/>
                    <a:pt x="177" y="219"/>
                  </a:cubicBezTo>
                  <a:cubicBezTo>
                    <a:pt x="160" y="219"/>
                    <a:pt x="160" y="218"/>
                    <a:pt x="160" y="199"/>
                  </a:cubicBezTo>
                  <a:cubicBezTo>
                    <a:pt x="160" y="74"/>
                    <a:pt x="160" y="74"/>
                    <a:pt x="160" y="74"/>
                  </a:cubicBezTo>
                  <a:cubicBezTo>
                    <a:pt x="160" y="32"/>
                    <a:pt x="160" y="30"/>
                    <a:pt x="192" y="30"/>
                  </a:cubicBezTo>
                  <a:cubicBezTo>
                    <a:pt x="241" y="30"/>
                    <a:pt x="241" y="30"/>
                    <a:pt x="241" y="30"/>
                  </a:cubicBezTo>
                  <a:cubicBezTo>
                    <a:pt x="261" y="30"/>
                    <a:pt x="283" y="32"/>
                    <a:pt x="301" y="37"/>
                  </a:cubicBezTo>
                  <a:cubicBezTo>
                    <a:pt x="324" y="43"/>
                    <a:pt x="335" y="61"/>
                    <a:pt x="347" y="104"/>
                  </a:cubicBezTo>
                  <a:cubicBezTo>
                    <a:pt x="353" y="109"/>
                    <a:pt x="368" y="107"/>
                    <a:pt x="371" y="101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5"/>
                    <a:pt x="16" y="15"/>
                    <a:pt x="20" y="20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67" y="26"/>
                    <a:pt x="74" y="29"/>
                    <a:pt x="74" y="107"/>
                  </a:cubicBezTo>
                  <a:cubicBezTo>
                    <a:pt x="74" y="383"/>
                    <a:pt x="74" y="383"/>
                    <a:pt x="74" y="383"/>
                  </a:cubicBezTo>
                  <a:cubicBezTo>
                    <a:pt x="74" y="462"/>
                    <a:pt x="67" y="464"/>
                    <a:pt x="32" y="468"/>
                  </a:cubicBezTo>
                  <a:cubicBezTo>
                    <a:pt x="5" y="471"/>
                    <a:pt x="5" y="471"/>
                    <a:pt x="5" y="471"/>
                  </a:cubicBezTo>
                  <a:cubicBezTo>
                    <a:pt x="0" y="475"/>
                    <a:pt x="0" y="485"/>
                    <a:pt x="4" y="490"/>
                  </a:cubicBezTo>
                  <a:cubicBezTo>
                    <a:pt x="117" y="490"/>
                    <a:pt x="117" y="490"/>
                    <a:pt x="117" y="490"/>
                  </a:cubicBezTo>
                  <a:cubicBezTo>
                    <a:pt x="202" y="490"/>
                    <a:pt x="202" y="490"/>
                    <a:pt x="202" y="490"/>
                  </a:cubicBezTo>
                  <a:cubicBezTo>
                    <a:pt x="386" y="490"/>
                    <a:pt x="386" y="490"/>
                    <a:pt x="386" y="490"/>
                  </a:cubicBezTo>
                  <a:cubicBezTo>
                    <a:pt x="416" y="385"/>
                    <a:pt x="416" y="385"/>
                    <a:pt x="416" y="385"/>
                  </a:cubicBezTo>
                  <a:cubicBezTo>
                    <a:pt x="412" y="377"/>
                    <a:pt x="399" y="375"/>
                    <a:pt x="393" y="380"/>
                  </a:cubicBezTo>
                  <a:close/>
                </a:path>
              </a:pathLst>
            </a:custGeom>
            <a:solidFill>
              <a:srgbClr val="C30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15B7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767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L 0.18837 -0.0787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0" y="-39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0046 L -0.24983 0.1030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5" y="5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C7D7B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7D7B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3" grpId="1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half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95486"/>
            <a:ext cx="2151913" cy="431643"/>
          </a:xfrm>
          <a:prstGeom prst="rect">
            <a:avLst/>
          </a:prstGeom>
        </p:spPr>
      </p:pic>
      <p:sp>
        <p:nvSpPr>
          <p:cNvPr id="8" name="Freeform 18"/>
          <p:cNvSpPr>
            <a:spLocks/>
          </p:cNvSpPr>
          <p:nvPr userDrawn="1"/>
        </p:nvSpPr>
        <p:spPr bwMode="auto">
          <a:xfrm>
            <a:off x="7740352" y="869568"/>
            <a:ext cx="1403649" cy="1751188"/>
          </a:xfrm>
          <a:custGeom>
            <a:avLst/>
            <a:gdLst>
              <a:gd name="T0" fmla="*/ 0 w 1822"/>
              <a:gd name="T1" fmla="*/ 611 h 3033"/>
              <a:gd name="T2" fmla="*/ 0 w 1822"/>
              <a:gd name="T3" fmla="*/ 611 h 3033"/>
              <a:gd name="T4" fmla="*/ 1219 w 1822"/>
              <a:gd name="T5" fmla="*/ 611 h 3033"/>
              <a:gd name="T6" fmla="*/ 1219 w 1822"/>
              <a:gd name="T7" fmla="*/ 3033 h 3033"/>
              <a:gd name="T8" fmla="*/ 1822 w 1822"/>
              <a:gd name="T9" fmla="*/ 3033 h 3033"/>
              <a:gd name="T10" fmla="*/ 1822 w 1822"/>
              <a:gd name="T11" fmla="*/ 611 h 3033"/>
              <a:gd name="T12" fmla="*/ 1822 w 1822"/>
              <a:gd name="T13" fmla="*/ 30 h 3033"/>
              <a:gd name="T14" fmla="*/ 1822 w 1822"/>
              <a:gd name="T15" fmla="*/ 0 h 3033"/>
              <a:gd name="T16" fmla="*/ 0 w 1822"/>
              <a:gd name="T17" fmla="*/ 0 h 3033"/>
              <a:gd name="T18" fmla="*/ 0 w 1822"/>
              <a:gd name="T19" fmla="*/ 611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22" h="3033">
                <a:moveTo>
                  <a:pt x="0" y="611"/>
                </a:moveTo>
                <a:lnTo>
                  <a:pt x="0" y="611"/>
                </a:lnTo>
                <a:lnTo>
                  <a:pt x="1219" y="611"/>
                </a:lnTo>
                <a:lnTo>
                  <a:pt x="1219" y="3033"/>
                </a:lnTo>
                <a:lnTo>
                  <a:pt x="1822" y="3033"/>
                </a:lnTo>
                <a:lnTo>
                  <a:pt x="1822" y="611"/>
                </a:lnTo>
                <a:lnTo>
                  <a:pt x="1822" y="30"/>
                </a:lnTo>
                <a:lnTo>
                  <a:pt x="1822" y="0"/>
                </a:lnTo>
                <a:lnTo>
                  <a:pt x="0" y="0"/>
                </a:lnTo>
                <a:lnTo>
                  <a:pt x="0" y="611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10" name="Freeform 9"/>
          <p:cNvSpPr/>
          <p:nvPr userDrawn="1"/>
        </p:nvSpPr>
        <p:spPr>
          <a:xfrm>
            <a:off x="6331867" y="223888"/>
            <a:ext cx="339739" cy="426118"/>
          </a:xfrm>
          <a:custGeom>
            <a:avLst/>
            <a:gdLst>
              <a:gd name="connsiteX0" fmla="*/ 0 w 1263650"/>
              <a:gd name="connsiteY0" fmla="*/ 0 h 2155825"/>
              <a:gd name="connsiteX1" fmla="*/ 0 w 1263650"/>
              <a:gd name="connsiteY1" fmla="*/ 2155825 h 2155825"/>
              <a:gd name="connsiteX2" fmla="*/ 1263650 w 1263650"/>
              <a:gd name="connsiteY2" fmla="*/ 2155825 h 215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3650" h="2155825">
                <a:moveTo>
                  <a:pt x="0" y="0"/>
                </a:moveTo>
                <a:lnTo>
                  <a:pt x="0" y="2155825"/>
                </a:lnTo>
                <a:lnTo>
                  <a:pt x="1263650" y="2155825"/>
                </a:lnTo>
              </a:path>
            </a:pathLst>
          </a:custGeom>
          <a:noFill/>
          <a:ln w="6350">
            <a:solidFill>
              <a:srgbClr val="5D6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4" name="Freeform 18"/>
          <p:cNvSpPr>
            <a:spLocks/>
          </p:cNvSpPr>
          <p:nvPr userDrawn="1"/>
        </p:nvSpPr>
        <p:spPr bwMode="auto">
          <a:xfrm rot="10800000">
            <a:off x="4112413" y="3392313"/>
            <a:ext cx="1403649" cy="1751188"/>
          </a:xfrm>
          <a:custGeom>
            <a:avLst/>
            <a:gdLst>
              <a:gd name="T0" fmla="*/ 0 w 1822"/>
              <a:gd name="T1" fmla="*/ 611 h 3033"/>
              <a:gd name="T2" fmla="*/ 0 w 1822"/>
              <a:gd name="T3" fmla="*/ 611 h 3033"/>
              <a:gd name="T4" fmla="*/ 1219 w 1822"/>
              <a:gd name="T5" fmla="*/ 611 h 3033"/>
              <a:gd name="T6" fmla="*/ 1219 w 1822"/>
              <a:gd name="T7" fmla="*/ 3033 h 3033"/>
              <a:gd name="T8" fmla="*/ 1822 w 1822"/>
              <a:gd name="T9" fmla="*/ 3033 h 3033"/>
              <a:gd name="T10" fmla="*/ 1822 w 1822"/>
              <a:gd name="T11" fmla="*/ 611 h 3033"/>
              <a:gd name="T12" fmla="*/ 1822 w 1822"/>
              <a:gd name="T13" fmla="*/ 30 h 3033"/>
              <a:gd name="T14" fmla="*/ 1822 w 1822"/>
              <a:gd name="T15" fmla="*/ 0 h 3033"/>
              <a:gd name="T16" fmla="*/ 0 w 1822"/>
              <a:gd name="T17" fmla="*/ 0 h 3033"/>
              <a:gd name="T18" fmla="*/ 0 w 1822"/>
              <a:gd name="T19" fmla="*/ 611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22" h="3033">
                <a:moveTo>
                  <a:pt x="0" y="611"/>
                </a:moveTo>
                <a:lnTo>
                  <a:pt x="0" y="611"/>
                </a:lnTo>
                <a:lnTo>
                  <a:pt x="1219" y="611"/>
                </a:lnTo>
                <a:lnTo>
                  <a:pt x="1219" y="3033"/>
                </a:lnTo>
                <a:lnTo>
                  <a:pt x="1822" y="3033"/>
                </a:lnTo>
                <a:lnTo>
                  <a:pt x="1822" y="611"/>
                </a:lnTo>
                <a:lnTo>
                  <a:pt x="1822" y="30"/>
                </a:lnTo>
                <a:lnTo>
                  <a:pt x="1822" y="0"/>
                </a:lnTo>
                <a:lnTo>
                  <a:pt x="0" y="0"/>
                </a:lnTo>
                <a:lnTo>
                  <a:pt x="0" y="611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6375143" y="234614"/>
            <a:ext cx="1761926" cy="376661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FontTx/>
              <a:buNone/>
              <a:defRPr sz="800" b="1" i="0" spc="300" baseline="0">
                <a:latin typeface="Arial" panose="020B0604020202020204" pitchFamily="34" charset="0"/>
                <a:ea typeface="Adobe Caslon Pro" charset="0"/>
                <a:cs typeface="Adobe Caslon Pro" charset="0"/>
              </a:defRPr>
            </a:lvl1pPr>
          </a:lstStyle>
          <a:p>
            <a:pPr lvl="0"/>
            <a:r>
              <a:rPr lang="en-US" dirty="0"/>
              <a:t>INSERT NAME </a:t>
            </a:r>
            <a:br>
              <a:rPr lang="en-US" dirty="0"/>
            </a:br>
            <a:r>
              <a:rPr lang="en-US" dirty="0"/>
              <a:t>FOR AREA OF UNIVERSITY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46220" y="2139702"/>
            <a:ext cx="4020317" cy="771668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Click to add subtitle </a:t>
            </a:r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36140" y="1132537"/>
            <a:ext cx="4135860" cy="953160"/>
          </a:xfrm>
        </p:spPr>
        <p:txBody>
          <a:bodyPr anchor="ctr"/>
          <a:lstStyle>
            <a:lvl1pPr>
              <a:defRPr baseline="0">
                <a:latin typeface="+mj-lt"/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1221582"/>
            <a:ext cx="4103688" cy="3564731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Trebuchet MS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Trebuchet MS" pitchFamily="34" charset="0"/>
              <a:buNone/>
              <a:tabLst/>
              <a:defRPr/>
            </a:pPr>
            <a:r>
              <a:rPr lang="en-GB" noProof="0" dirty="0" smtClean="0"/>
              <a:t>Picture size 13.2H x 11.4W cm 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0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026">
          <p15:clr>
            <a:srgbClr val="FBAE40"/>
          </p15:clr>
        </p15:guide>
        <p15:guide id="2" pos="2880">
          <p15:clr>
            <a:srgbClr val="FBAE40"/>
          </p15:clr>
        </p15:guide>
        <p15:guide id="3" pos="5465">
          <p15:clr>
            <a:srgbClr val="FBAE40"/>
          </p15:clr>
        </p15:guide>
        <p15:guide id="4" pos="340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02536" y="2247714"/>
            <a:ext cx="8229600" cy="5738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04" y="4785060"/>
            <a:ext cx="1040732" cy="278342"/>
          </a:xfrm>
          <a:prstGeom prst="rect">
            <a:avLst/>
          </a:prstGeom>
        </p:spPr>
      </p:pic>
      <p:sp>
        <p:nvSpPr>
          <p:cNvPr id="9" name="Freeform 18"/>
          <p:cNvSpPr>
            <a:spLocks/>
          </p:cNvSpPr>
          <p:nvPr userDrawn="1"/>
        </p:nvSpPr>
        <p:spPr bwMode="auto">
          <a:xfrm>
            <a:off x="7963303" y="-6927"/>
            <a:ext cx="1187624" cy="1975568"/>
          </a:xfrm>
          <a:custGeom>
            <a:avLst/>
            <a:gdLst>
              <a:gd name="T0" fmla="*/ 0 w 1822"/>
              <a:gd name="T1" fmla="*/ 611 h 3033"/>
              <a:gd name="T2" fmla="*/ 0 w 1822"/>
              <a:gd name="T3" fmla="*/ 611 h 3033"/>
              <a:gd name="T4" fmla="*/ 1219 w 1822"/>
              <a:gd name="T5" fmla="*/ 611 h 3033"/>
              <a:gd name="T6" fmla="*/ 1219 w 1822"/>
              <a:gd name="T7" fmla="*/ 3033 h 3033"/>
              <a:gd name="T8" fmla="*/ 1822 w 1822"/>
              <a:gd name="T9" fmla="*/ 3033 h 3033"/>
              <a:gd name="T10" fmla="*/ 1822 w 1822"/>
              <a:gd name="T11" fmla="*/ 611 h 3033"/>
              <a:gd name="T12" fmla="*/ 1822 w 1822"/>
              <a:gd name="T13" fmla="*/ 30 h 3033"/>
              <a:gd name="T14" fmla="*/ 1822 w 1822"/>
              <a:gd name="T15" fmla="*/ 0 h 3033"/>
              <a:gd name="T16" fmla="*/ 0 w 1822"/>
              <a:gd name="T17" fmla="*/ 0 h 3033"/>
              <a:gd name="T18" fmla="*/ 0 w 1822"/>
              <a:gd name="T19" fmla="*/ 611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22" h="3033">
                <a:moveTo>
                  <a:pt x="0" y="611"/>
                </a:moveTo>
                <a:lnTo>
                  <a:pt x="0" y="611"/>
                </a:lnTo>
                <a:lnTo>
                  <a:pt x="1219" y="611"/>
                </a:lnTo>
                <a:lnTo>
                  <a:pt x="1219" y="3033"/>
                </a:lnTo>
                <a:lnTo>
                  <a:pt x="1822" y="3033"/>
                </a:lnTo>
                <a:lnTo>
                  <a:pt x="1822" y="611"/>
                </a:lnTo>
                <a:lnTo>
                  <a:pt x="1822" y="30"/>
                </a:lnTo>
                <a:lnTo>
                  <a:pt x="1822" y="0"/>
                </a:lnTo>
                <a:lnTo>
                  <a:pt x="0" y="0"/>
                </a:lnTo>
                <a:lnTo>
                  <a:pt x="0" y="611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10" name="Freeform 18"/>
          <p:cNvSpPr>
            <a:spLocks/>
          </p:cNvSpPr>
          <p:nvPr userDrawn="1"/>
        </p:nvSpPr>
        <p:spPr bwMode="auto">
          <a:xfrm rot="10800000">
            <a:off x="-8467" y="3181157"/>
            <a:ext cx="1187624" cy="1975568"/>
          </a:xfrm>
          <a:custGeom>
            <a:avLst/>
            <a:gdLst>
              <a:gd name="T0" fmla="*/ 0 w 1822"/>
              <a:gd name="T1" fmla="*/ 611 h 3033"/>
              <a:gd name="T2" fmla="*/ 0 w 1822"/>
              <a:gd name="T3" fmla="*/ 611 h 3033"/>
              <a:gd name="T4" fmla="*/ 1219 w 1822"/>
              <a:gd name="T5" fmla="*/ 611 h 3033"/>
              <a:gd name="T6" fmla="*/ 1219 w 1822"/>
              <a:gd name="T7" fmla="*/ 3033 h 3033"/>
              <a:gd name="T8" fmla="*/ 1822 w 1822"/>
              <a:gd name="T9" fmla="*/ 3033 h 3033"/>
              <a:gd name="T10" fmla="*/ 1822 w 1822"/>
              <a:gd name="T11" fmla="*/ 611 h 3033"/>
              <a:gd name="T12" fmla="*/ 1822 w 1822"/>
              <a:gd name="T13" fmla="*/ 30 h 3033"/>
              <a:gd name="T14" fmla="*/ 1822 w 1822"/>
              <a:gd name="T15" fmla="*/ 0 h 3033"/>
              <a:gd name="T16" fmla="*/ 0 w 1822"/>
              <a:gd name="T17" fmla="*/ 0 h 3033"/>
              <a:gd name="T18" fmla="*/ 0 w 1822"/>
              <a:gd name="T19" fmla="*/ 611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22" h="3033">
                <a:moveTo>
                  <a:pt x="0" y="611"/>
                </a:moveTo>
                <a:lnTo>
                  <a:pt x="0" y="611"/>
                </a:lnTo>
                <a:lnTo>
                  <a:pt x="1219" y="611"/>
                </a:lnTo>
                <a:lnTo>
                  <a:pt x="1219" y="3033"/>
                </a:lnTo>
                <a:lnTo>
                  <a:pt x="1822" y="3033"/>
                </a:lnTo>
                <a:lnTo>
                  <a:pt x="1822" y="611"/>
                </a:lnTo>
                <a:lnTo>
                  <a:pt x="1822" y="30"/>
                </a:lnTo>
                <a:lnTo>
                  <a:pt x="1822" y="0"/>
                </a:lnTo>
                <a:lnTo>
                  <a:pt x="0" y="0"/>
                </a:lnTo>
                <a:lnTo>
                  <a:pt x="0" y="611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26347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89" y="267494"/>
            <a:ext cx="2156203" cy="57552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869672"/>
            <a:ext cx="9144000" cy="3273828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tx1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Picture size 25.4 x 9.1 cm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861560"/>
            <a:ext cx="8229600" cy="558062"/>
          </a:xfr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>
              <a:lnSpc>
                <a:spcPct val="130000"/>
              </a:lnSpc>
            </a:pPr>
            <a:r>
              <a:rPr lang="en-GB" noProof="0" dirty="0" smtClean="0"/>
              <a:t>Click to edit Master title style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0"/>
          </p:nvPr>
        </p:nvSpPr>
        <p:spPr>
          <a:xfrm>
            <a:off x="467544" y="1383618"/>
            <a:ext cx="8240122" cy="324036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1651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84057"/>
            <a:ext cx="2156203" cy="575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554" y="1383618"/>
            <a:ext cx="7740000" cy="1080000"/>
          </a:xfrm>
        </p:spPr>
        <p:txBody>
          <a:bodyPr/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554" y="2679762"/>
            <a:ext cx="7740000" cy="1620180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67545" y="4387582"/>
            <a:ext cx="7747155" cy="32398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83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573881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402"/>
            <a:ext cx="8229600" cy="3592580"/>
          </a:xfrm>
        </p:spPr>
        <p:txBody>
          <a:bodyPr/>
          <a:lstStyle>
            <a:lvl1pPr>
              <a:spcBef>
                <a:spcPts val="14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9992" y="4777993"/>
            <a:ext cx="3600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77993"/>
            <a:ext cx="3183632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02" y="4785060"/>
            <a:ext cx="1057225" cy="2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0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half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3" y="272728"/>
            <a:ext cx="2151913" cy="575524"/>
          </a:xfrm>
          <a:prstGeom prst="rect">
            <a:avLst/>
          </a:prstGeom>
        </p:spPr>
      </p:pic>
      <p:sp>
        <p:nvSpPr>
          <p:cNvPr id="7" name="Freeform 6"/>
          <p:cNvSpPr/>
          <p:nvPr userDrawn="1"/>
        </p:nvSpPr>
        <p:spPr>
          <a:xfrm>
            <a:off x="6338292" y="295081"/>
            <a:ext cx="339739" cy="568157"/>
          </a:xfrm>
          <a:custGeom>
            <a:avLst/>
            <a:gdLst>
              <a:gd name="connsiteX0" fmla="*/ 0 w 1263650"/>
              <a:gd name="connsiteY0" fmla="*/ 0 h 2155825"/>
              <a:gd name="connsiteX1" fmla="*/ 0 w 1263650"/>
              <a:gd name="connsiteY1" fmla="*/ 2155825 h 2155825"/>
              <a:gd name="connsiteX2" fmla="*/ 1263650 w 1263650"/>
              <a:gd name="connsiteY2" fmla="*/ 2155825 h 215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3650" h="2155825">
                <a:moveTo>
                  <a:pt x="0" y="0"/>
                </a:moveTo>
                <a:lnTo>
                  <a:pt x="0" y="2155825"/>
                </a:lnTo>
                <a:lnTo>
                  <a:pt x="1263650" y="2155825"/>
                </a:lnTo>
              </a:path>
            </a:pathLst>
          </a:custGeom>
          <a:noFill/>
          <a:ln w="6350">
            <a:solidFill>
              <a:srgbClr val="5D6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8" name="Text Placehold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6381569" y="309383"/>
            <a:ext cx="1761926" cy="502214"/>
          </a:xfrm>
        </p:spPr>
        <p:txBody>
          <a:bodyPr anchor="ctr" anchorCtr="0"/>
          <a:lstStyle>
            <a:lvl1pPr marL="0" indent="0">
              <a:buFontTx/>
              <a:buNone/>
              <a:defRPr sz="800" b="1" i="0" spc="300" baseline="0">
                <a:latin typeface="Arial" panose="020B0604020202020204" pitchFamily="34" charset="0"/>
                <a:ea typeface="Adobe Caslon Pro" charset="0"/>
                <a:cs typeface="Adobe Caslon Pro" charset="0"/>
              </a:defRPr>
            </a:lvl1pPr>
          </a:lstStyle>
          <a:p>
            <a:pPr lvl="0"/>
            <a:r>
              <a:rPr lang="en-US" dirty="0"/>
              <a:t>INSERT NAME </a:t>
            </a:r>
            <a:br>
              <a:rPr lang="en-US" dirty="0"/>
            </a:br>
            <a:r>
              <a:rPr lang="en-US" dirty="0"/>
              <a:t>FOR AREA OF UNIVERSITY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4656" y="2480304"/>
            <a:ext cx="3905336" cy="2107670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800" b="0" i="0" baseline="0">
                <a:solidFill>
                  <a:schemeClr val="tx1"/>
                </a:solidFill>
                <a:latin typeface="Arial" panose="020B0604020202020204" pitchFamily="34" charset="0"/>
                <a:ea typeface="Frutiger 55 Roman" charset="0"/>
                <a:cs typeface="Frutiger 55 Roman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 dirty="0" smtClean="0"/>
              <a:t>Click to add subtitle </a:t>
            </a:r>
            <a:endParaRPr lang="en-GB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52382" y="1555751"/>
            <a:ext cx="3947610" cy="90956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add presentation title </a:t>
            </a:r>
            <a:endParaRPr lang="en-GB" dirty="0"/>
          </a:p>
        </p:txBody>
      </p:sp>
      <p:sp>
        <p:nvSpPr>
          <p:cNvPr id="15" name="Freeform 18"/>
          <p:cNvSpPr>
            <a:spLocks/>
          </p:cNvSpPr>
          <p:nvPr userDrawn="1"/>
        </p:nvSpPr>
        <p:spPr bwMode="auto">
          <a:xfrm>
            <a:off x="7956376" y="1160133"/>
            <a:ext cx="1187624" cy="1975568"/>
          </a:xfrm>
          <a:custGeom>
            <a:avLst/>
            <a:gdLst>
              <a:gd name="T0" fmla="*/ 0 w 1822"/>
              <a:gd name="T1" fmla="*/ 611 h 3033"/>
              <a:gd name="T2" fmla="*/ 0 w 1822"/>
              <a:gd name="T3" fmla="*/ 611 h 3033"/>
              <a:gd name="T4" fmla="*/ 1219 w 1822"/>
              <a:gd name="T5" fmla="*/ 611 h 3033"/>
              <a:gd name="T6" fmla="*/ 1219 w 1822"/>
              <a:gd name="T7" fmla="*/ 3033 h 3033"/>
              <a:gd name="T8" fmla="*/ 1822 w 1822"/>
              <a:gd name="T9" fmla="*/ 3033 h 3033"/>
              <a:gd name="T10" fmla="*/ 1822 w 1822"/>
              <a:gd name="T11" fmla="*/ 611 h 3033"/>
              <a:gd name="T12" fmla="*/ 1822 w 1822"/>
              <a:gd name="T13" fmla="*/ 30 h 3033"/>
              <a:gd name="T14" fmla="*/ 1822 w 1822"/>
              <a:gd name="T15" fmla="*/ 0 h 3033"/>
              <a:gd name="T16" fmla="*/ 0 w 1822"/>
              <a:gd name="T17" fmla="*/ 0 h 3033"/>
              <a:gd name="T18" fmla="*/ 0 w 1822"/>
              <a:gd name="T19" fmla="*/ 611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22" h="3033">
                <a:moveTo>
                  <a:pt x="0" y="611"/>
                </a:moveTo>
                <a:lnTo>
                  <a:pt x="0" y="611"/>
                </a:lnTo>
                <a:lnTo>
                  <a:pt x="1219" y="611"/>
                </a:lnTo>
                <a:lnTo>
                  <a:pt x="1219" y="3033"/>
                </a:lnTo>
                <a:lnTo>
                  <a:pt x="1822" y="3033"/>
                </a:lnTo>
                <a:lnTo>
                  <a:pt x="1822" y="611"/>
                </a:lnTo>
                <a:lnTo>
                  <a:pt x="1822" y="30"/>
                </a:lnTo>
                <a:lnTo>
                  <a:pt x="1822" y="0"/>
                </a:lnTo>
                <a:lnTo>
                  <a:pt x="0" y="0"/>
                </a:lnTo>
                <a:lnTo>
                  <a:pt x="0" y="611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16" name="Freeform 18"/>
          <p:cNvSpPr>
            <a:spLocks/>
          </p:cNvSpPr>
          <p:nvPr userDrawn="1"/>
        </p:nvSpPr>
        <p:spPr bwMode="auto">
          <a:xfrm rot="10800000">
            <a:off x="4180493" y="3173054"/>
            <a:ext cx="1187624" cy="1975568"/>
          </a:xfrm>
          <a:custGeom>
            <a:avLst/>
            <a:gdLst>
              <a:gd name="T0" fmla="*/ 0 w 1822"/>
              <a:gd name="T1" fmla="*/ 611 h 3033"/>
              <a:gd name="T2" fmla="*/ 0 w 1822"/>
              <a:gd name="T3" fmla="*/ 611 h 3033"/>
              <a:gd name="T4" fmla="*/ 1219 w 1822"/>
              <a:gd name="T5" fmla="*/ 611 h 3033"/>
              <a:gd name="T6" fmla="*/ 1219 w 1822"/>
              <a:gd name="T7" fmla="*/ 3033 h 3033"/>
              <a:gd name="T8" fmla="*/ 1822 w 1822"/>
              <a:gd name="T9" fmla="*/ 3033 h 3033"/>
              <a:gd name="T10" fmla="*/ 1822 w 1822"/>
              <a:gd name="T11" fmla="*/ 611 h 3033"/>
              <a:gd name="T12" fmla="*/ 1822 w 1822"/>
              <a:gd name="T13" fmla="*/ 30 h 3033"/>
              <a:gd name="T14" fmla="*/ 1822 w 1822"/>
              <a:gd name="T15" fmla="*/ 0 h 3033"/>
              <a:gd name="T16" fmla="*/ 0 w 1822"/>
              <a:gd name="T17" fmla="*/ 0 h 3033"/>
              <a:gd name="T18" fmla="*/ 0 w 1822"/>
              <a:gd name="T19" fmla="*/ 611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22" h="3033">
                <a:moveTo>
                  <a:pt x="0" y="611"/>
                </a:moveTo>
                <a:lnTo>
                  <a:pt x="0" y="611"/>
                </a:lnTo>
                <a:lnTo>
                  <a:pt x="1219" y="611"/>
                </a:lnTo>
                <a:lnTo>
                  <a:pt x="1219" y="3033"/>
                </a:lnTo>
                <a:lnTo>
                  <a:pt x="1822" y="3033"/>
                </a:lnTo>
                <a:lnTo>
                  <a:pt x="1822" y="611"/>
                </a:lnTo>
                <a:lnTo>
                  <a:pt x="1822" y="30"/>
                </a:lnTo>
                <a:lnTo>
                  <a:pt x="1822" y="0"/>
                </a:lnTo>
                <a:lnTo>
                  <a:pt x="0" y="0"/>
                </a:lnTo>
                <a:lnTo>
                  <a:pt x="0" y="611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1557339"/>
            <a:ext cx="4176713" cy="31956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smtClean="0"/>
              <a:t>Picture size 11.6W x 8.9H cm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10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511">
          <p15:clr>
            <a:srgbClr val="FBAE40"/>
          </p15:clr>
        </p15:guide>
        <p15:guide id="4" pos="249">
          <p15:clr>
            <a:srgbClr val="FBAE40"/>
          </p15:clr>
        </p15:guide>
        <p15:guide id="5" orient="horz" pos="3003">
          <p15:clr>
            <a:srgbClr val="FBAE40"/>
          </p15:clr>
        </p15:guide>
        <p15:guide id="6" orient="horz" pos="985">
          <p15:clr>
            <a:srgbClr val="FBAE40"/>
          </p15:clr>
        </p15:guide>
        <p15:guide id="7" pos="38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ima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5409"/>
            <a:ext cx="8229600" cy="573881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1410"/>
            <a:ext cx="9144000" cy="4004090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tx1"/>
              </a:buClr>
              <a:buNone/>
              <a:defRPr baseline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Picture size 25.4 x 11.2 cm</a:t>
            </a:r>
            <a:endParaRPr lang="en-GB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02" y="4785060"/>
            <a:ext cx="1057225" cy="2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lis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573881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402"/>
            <a:ext cx="4618856" cy="3484568"/>
          </a:xfrm>
        </p:spPr>
        <p:txBody>
          <a:bodyPr/>
          <a:lstStyle>
            <a:lvl1pPr>
              <a:spcBef>
                <a:spcPts val="14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220072" y="1085402"/>
            <a:ext cx="3923928" cy="3484568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 smtClean="0"/>
              <a:t>Picture size 10.9 x 9.7 cm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9992" y="4777993"/>
            <a:ext cx="3600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77993"/>
            <a:ext cx="3183632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02" y="4785060"/>
            <a:ext cx="1057225" cy="2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9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573881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092200"/>
            <a:ext cx="4040188" cy="344841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1"/>
          </p:nvPr>
        </p:nvSpPr>
        <p:spPr>
          <a:xfrm>
            <a:off x="4645026" y="1092200"/>
            <a:ext cx="4041775" cy="344841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9992" y="4777993"/>
            <a:ext cx="3600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77993"/>
            <a:ext cx="3183632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02" y="4785060"/>
            <a:ext cx="1057225" cy="2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7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573881"/>
          </a:xfrm>
        </p:spPr>
        <p:txBody>
          <a:bodyPr/>
          <a:lstStyle>
            <a:lvl1pPr>
              <a:defRPr sz="30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7327"/>
            <a:ext cx="4040188" cy="479822"/>
          </a:xfr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77148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45026" y="1097327"/>
            <a:ext cx="4041775" cy="479822"/>
          </a:xfr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1"/>
          </p:nvPr>
        </p:nvSpPr>
        <p:spPr>
          <a:xfrm>
            <a:off x="4645026" y="1577148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9992" y="4777993"/>
            <a:ext cx="3600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77993"/>
            <a:ext cx="3183632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02" y="4785060"/>
            <a:ext cx="1057225" cy="2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4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image left and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3544" y="1059582"/>
            <a:ext cx="2962672" cy="78990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3544" y="2031690"/>
            <a:ext cx="2962672" cy="2430270"/>
          </a:xfrm>
        </p:spPr>
        <p:txBody>
          <a:bodyPr/>
          <a:lstStyle>
            <a:lvl1pPr>
              <a:spcBef>
                <a:spcPts val="14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5580112" cy="5143500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 smtClean="0"/>
              <a:t>Picture size 15.5 x 14.3 cm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02" y="4785060"/>
            <a:ext cx="1057225" cy="2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6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nd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9582"/>
            <a:ext cx="2962672" cy="789907"/>
          </a:xfrm>
        </p:spPr>
        <p:txBody>
          <a:bodyPr/>
          <a:lstStyle>
            <a:lvl1pPr>
              <a:defRPr sz="3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1690"/>
            <a:ext cx="2962672" cy="2430270"/>
          </a:xfrm>
        </p:spPr>
        <p:txBody>
          <a:bodyPr/>
          <a:lstStyle>
            <a:lvl1pPr>
              <a:spcBef>
                <a:spcPts val="1400"/>
              </a:spcBef>
              <a:buClr>
                <a:schemeClr val="tx1"/>
              </a:buClr>
              <a:defRPr sz="1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563888" y="0"/>
            <a:ext cx="5580112" cy="5143500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 smtClean="0"/>
              <a:t>Picture size 15.5 x 14.3 cm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851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imag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3381840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tx1"/>
              </a:buClr>
              <a:buNone/>
              <a:defRPr baseline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Picture size 25.4 x 9.4 cm</a:t>
            </a:r>
            <a:endParaRPr lang="en-GB" noProof="0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6621" y="3975906"/>
            <a:ext cx="8247705" cy="91110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410698"/>
            <a:ext cx="8244336" cy="573881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9992" y="4777993"/>
            <a:ext cx="3600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77993"/>
            <a:ext cx="3183632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02" y="4785060"/>
            <a:ext cx="1057225" cy="2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4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57388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9992" y="4777993"/>
            <a:ext cx="3600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77993"/>
            <a:ext cx="3183632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02" y="4785060"/>
            <a:ext cx="1057225" cy="2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3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9992" y="4777993"/>
            <a:ext cx="3600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77993"/>
            <a:ext cx="3183632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02" y="4785060"/>
            <a:ext cx="1057225" cy="2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1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page">
    <p:bg>
      <p:bgPr>
        <a:solidFill>
          <a:schemeClr val="bg2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43863"/>
            <a:ext cx="8229600" cy="5738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9992" y="4777993"/>
            <a:ext cx="3600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77993"/>
            <a:ext cx="3183632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02" y="4785060"/>
            <a:ext cx="1057225" cy="2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7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3" y="272728"/>
            <a:ext cx="2151913" cy="575524"/>
          </a:xfrm>
          <a:prstGeom prst="rect">
            <a:avLst/>
          </a:prstGeom>
        </p:spPr>
      </p:pic>
      <p:sp>
        <p:nvSpPr>
          <p:cNvPr id="7" name="Freeform 6"/>
          <p:cNvSpPr/>
          <p:nvPr userDrawn="1"/>
        </p:nvSpPr>
        <p:spPr>
          <a:xfrm>
            <a:off x="6338292" y="295081"/>
            <a:ext cx="339739" cy="568157"/>
          </a:xfrm>
          <a:custGeom>
            <a:avLst/>
            <a:gdLst>
              <a:gd name="connsiteX0" fmla="*/ 0 w 1263650"/>
              <a:gd name="connsiteY0" fmla="*/ 0 h 2155825"/>
              <a:gd name="connsiteX1" fmla="*/ 0 w 1263650"/>
              <a:gd name="connsiteY1" fmla="*/ 2155825 h 2155825"/>
              <a:gd name="connsiteX2" fmla="*/ 1263650 w 1263650"/>
              <a:gd name="connsiteY2" fmla="*/ 2155825 h 215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3650" h="2155825">
                <a:moveTo>
                  <a:pt x="0" y="0"/>
                </a:moveTo>
                <a:lnTo>
                  <a:pt x="0" y="2155825"/>
                </a:lnTo>
                <a:lnTo>
                  <a:pt x="1263650" y="2155825"/>
                </a:lnTo>
              </a:path>
            </a:pathLst>
          </a:custGeom>
          <a:noFill/>
          <a:ln w="6350">
            <a:solidFill>
              <a:srgbClr val="5D6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8" name="Text Placehold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6381569" y="309383"/>
            <a:ext cx="1761926" cy="502214"/>
          </a:xfrm>
        </p:spPr>
        <p:txBody>
          <a:bodyPr anchor="ctr" anchorCtr="0"/>
          <a:lstStyle>
            <a:lvl1pPr marL="0" indent="0">
              <a:buFontTx/>
              <a:buNone/>
              <a:defRPr sz="800" b="1" i="0" spc="300" baseline="0">
                <a:latin typeface="Arial" panose="020B0604020202020204" pitchFamily="34" charset="0"/>
                <a:ea typeface="Adobe Caslon Pro" charset="0"/>
                <a:cs typeface="Adobe Caslon Pro" charset="0"/>
              </a:defRPr>
            </a:lvl1pPr>
          </a:lstStyle>
          <a:p>
            <a:pPr lvl="0"/>
            <a:r>
              <a:rPr lang="en-US" dirty="0"/>
              <a:t>INSERT NAME </a:t>
            </a:r>
            <a:br>
              <a:rPr lang="en-US" dirty="0"/>
            </a:br>
            <a:r>
              <a:rPr lang="en-US" dirty="0"/>
              <a:t>FOR AREA OF UNIVERSITY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4656" y="2480304"/>
            <a:ext cx="7740000" cy="2174002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000" b="0" i="0" baseline="0">
                <a:solidFill>
                  <a:schemeClr val="tx1"/>
                </a:solidFill>
                <a:latin typeface="Arial" panose="020B0604020202020204" pitchFamily="34" charset="0"/>
                <a:ea typeface="Frutiger 55 Roman" charset="0"/>
                <a:cs typeface="Frutiger 55 Roman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 dirty="0" smtClean="0"/>
              <a:t>Click to add subtitle </a:t>
            </a:r>
            <a:endParaRPr lang="en-GB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98949" y="1552774"/>
            <a:ext cx="8039236" cy="76517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add presentation title </a:t>
            </a:r>
            <a:endParaRPr lang="en-GB" dirty="0"/>
          </a:p>
        </p:txBody>
      </p:sp>
      <p:sp>
        <p:nvSpPr>
          <p:cNvPr id="15" name="Freeform 18"/>
          <p:cNvSpPr>
            <a:spLocks/>
          </p:cNvSpPr>
          <p:nvPr userDrawn="1"/>
        </p:nvSpPr>
        <p:spPr bwMode="auto">
          <a:xfrm>
            <a:off x="7956376" y="1160133"/>
            <a:ext cx="1187624" cy="1975568"/>
          </a:xfrm>
          <a:custGeom>
            <a:avLst/>
            <a:gdLst>
              <a:gd name="T0" fmla="*/ 0 w 1822"/>
              <a:gd name="T1" fmla="*/ 611 h 3033"/>
              <a:gd name="T2" fmla="*/ 0 w 1822"/>
              <a:gd name="T3" fmla="*/ 611 h 3033"/>
              <a:gd name="T4" fmla="*/ 1219 w 1822"/>
              <a:gd name="T5" fmla="*/ 611 h 3033"/>
              <a:gd name="T6" fmla="*/ 1219 w 1822"/>
              <a:gd name="T7" fmla="*/ 3033 h 3033"/>
              <a:gd name="T8" fmla="*/ 1822 w 1822"/>
              <a:gd name="T9" fmla="*/ 3033 h 3033"/>
              <a:gd name="T10" fmla="*/ 1822 w 1822"/>
              <a:gd name="T11" fmla="*/ 611 h 3033"/>
              <a:gd name="T12" fmla="*/ 1822 w 1822"/>
              <a:gd name="T13" fmla="*/ 30 h 3033"/>
              <a:gd name="T14" fmla="*/ 1822 w 1822"/>
              <a:gd name="T15" fmla="*/ 0 h 3033"/>
              <a:gd name="T16" fmla="*/ 0 w 1822"/>
              <a:gd name="T17" fmla="*/ 0 h 3033"/>
              <a:gd name="T18" fmla="*/ 0 w 1822"/>
              <a:gd name="T19" fmla="*/ 611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22" h="3033">
                <a:moveTo>
                  <a:pt x="0" y="611"/>
                </a:moveTo>
                <a:lnTo>
                  <a:pt x="0" y="611"/>
                </a:lnTo>
                <a:lnTo>
                  <a:pt x="1219" y="611"/>
                </a:lnTo>
                <a:lnTo>
                  <a:pt x="1219" y="3033"/>
                </a:lnTo>
                <a:lnTo>
                  <a:pt x="1822" y="3033"/>
                </a:lnTo>
                <a:lnTo>
                  <a:pt x="1822" y="611"/>
                </a:lnTo>
                <a:lnTo>
                  <a:pt x="1822" y="30"/>
                </a:lnTo>
                <a:lnTo>
                  <a:pt x="1822" y="0"/>
                </a:lnTo>
                <a:lnTo>
                  <a:pt x="0" y="0"/>
                </a:lnTo>
                <a:lnTo>
                  <a:pt x="0" y="611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16" name="Freeform 18"/>
          <p:cNvSpPr>
            <a:spLocks/>
          </p:cNvSpPr>
          <p:nvPr userDrawn="1"/>
        </p:nvSpPr>
        <p:spPr bwMode="auto">
          <a:xfrm rot="10800000">
            <a:off x="0" y="3181157"/>
            <a:ext cx="1187624" cy="1975568"/>
          </a:xfrm>
          <a:custGeom>
            <a:avLst/>
            <a:gdLst>
              <a:gd name="T0" fmla="*/ 0 w 1822"/>
              <a:gd name="T1" fmla="*/ 611 h 3033"/>
              <a:gd name="T2" fmla="*/ 0 w 1822"/>
              <a:gd name="T3" fmla="*/ 611 h 3033"/>
              <a:gd name="T4" fmla="*/ 1219 w 1822"/>
              <a:gd name="T5" fmla="*/ 611 h 3033"/>
              <a:gd name="T6" fmla="*/ 1219 w 1822"/>
              <a:gd name="T7" fmla="*/ 3033 h 3033"/>
              <a:gd name="T8" fmla="*/ 1822 w 1822"/>
              <a:gd name="T9" fmla="*/ 3033 h 3033"/>
              <a:gd name="T10" fmla="*/ 1822 w 1822"/>
              <a:gd name="T11" fmla="*/ 611 h 3033"/>
              <a:gd name="T12" fmla="*/ 1822 w 1822"/>
              <a:gd name="T13" fmla="*/ 30 h 3033"/>
              <a:gd name="T14" fmla="*/ 1822 w 1822"/>
              <a:gd name="T15" fmla="*/ 0 h 3033"/>
              <a:gd name="T16" fmla="*/ 0 w 1822"/>
              <a:gd name="T17" fmla="*/ 0 h 3033"/>
              <a:gd name="T18" fmla="*/ 0 w 1822"/>
              <a:gd name="T19" fmla="*/ 611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22" h="3033">
                <a:moveTo>
                  <a:pt x="0" y="611"/>
                </a:moveTo>
                <a:lnTo>
                  <a:pt x="0" y="611"/>
                </a:lnTo>
                <a:lnTo>
                  <a:pt x="1219" y="611"/>
                </a:lnTo>
                <a:lnTo>
                  <a:pt x="1219" y="3033"/>
                </a:lnTo>
                <a:lnTo>
                  <a:pt x="1822" y="3033"/>
                </a:lnTo>
                <a:lnTo>
                  <a:pt x="1822" y="611"/>
                </a:lnTo>
                <a:lnTo>
                  <a:pt x="1822" y="30"/>
                </a:lnTo>
                <a:lnTo>
                  <a:pt x="1822" y="0"/>
                </a:lnTo>
                <a:lnTo>
                  <a:pt x="0" y="0"/>
                </a:lnTo>
                <a:lnTo>
                  <a:pt x="0" y="611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74479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5511" userDrawn="1">
          <p15:clr>
            <a:srgbClr val="FBAE40"/>
          </p15:clr>
        </p15:guide>
        <p15:guide id="4" pos="249" userDrawn="1">
          <p15:clr>
            <a:srgbClr val="FBAE40"/>
          </p15:clr>
        </p15:guide>
        <p15:guide id="5" orient="horz" pos="3003" userDrawn="1">
          <p15:clr>
            <a:srgbClr val="FBAE40"/>
          </p15:clr>
        </p15:guide>
        <p15:guide id="6" orient="horz" pos="985" userDrawn="1">
          <p15:clr>
            <a:srgbClr val="FBAE40"/>
          </p15:clr>
        </p15:guide>
        <p15:guide id="7" pos="38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02" y="4785060"/>
            <a:ext cx="1057225" cy="282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573881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402"/>
            <a:ext cx="8229600" cy="3592580"/>
          </a:xfrm>
        </p:spPr>
        <p:txBody>
          <a:bodyPr/>
          <a:lstStyle>
            <a:lvl1pPr>
              <a:spcBef>
                <a:spcPts val="14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9992" y="4777993"/>
            <a:ext cx="3600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77993"/>
            <a:ext cx="3183632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83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ima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5409"/>
            <a:ext cx="8229600" cy="573881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1410"/>
            <a:ext cx="9144000" cy="4004090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tx1"/>
              </a:buClr>
              <a:buNone/>
              <a:defRPr baseline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Picture size 25.4 x 11.2 cm</a:t>
            </a:r>
            <a:endParaRPr lang="en-GB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02" y="4785060"/>
            <a:ext cx="1057225" cy="2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6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lis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573881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402"/>
            <a:ext cx="4618856" cy="3484568"/>
          </a:xfrm>
        </p:spPr>
        <p:txBody>
          <a:bodyPr/>
          <a:lstStyle>
            <a:lvl1pPr>
              <a:spcBef>
                <a:spcPts val="14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220072" y="1085402"/>
            <a:ext cx="3923928" cy="3484568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accent1"/>
              </a:buClr>
              <a:buNone/>
              <a:defRPr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 smtClean="0"/>
              <a:t>Picture size 10.9 x 9.7 cm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9992" y="4777993"/>
            <a:ext cx="3600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77993"/>
            <a:ext cx="3183632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02" y="4785060"/>
            <a:ext cx="1057225" cy="2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1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573881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092200"/>
            <a:ext cx="4040188" cy="34484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1"/>
          </p:nvPr>
        </p:nvSpPr>
        <p:spPr>
          <a:xfrm>
            <a:off x="4645026" y="1092200"/>
            <a:ext cx="4041775" cy="34484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9992" y="4777993"/>
            <a:ext cx="3600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77993"/>
            <a:ext cx="3183632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02" y="4785060"/>
            <a:ext cx="1057225" cy="2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573881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7327"/>
            <a:ext cx="4040188" cy="479822"/>
          </a:xfr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77148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45026" y="1097327"/>
            <a:ext cx="4041775" cy="479822"/>
          </a:xfr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1"/>
          </p:nvPr>
        </p:nvSpPr>
        <p:spPr>
          <a:xfrm>
            <a:off x="4645026" y="1577148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9992" y="4777993"/>
            <a:ext cx="3600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77993"/>
            <a:ext cx="3183632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02" y="4785060"/>
            <a:ext cx="1057225" cy="2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3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image left and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3544" y="1059582"/>
            <a:ext cx="2962672" cy="78990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3544" y="2031690"/>
            <a:ext cx="2962672" cy="2430270"/>
          </a:xfrm>
        </p:spPr>
        <p:txBody>
          <a:bodyPr/>
          <a:lstStyle>
            <a:lvl1pPr>
              <a:spcBef>
                <a:spcPts val="14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5580112" cy="5143500"/>
          </a:xfrm>
        </p:spPr>
        <p:txBody>
          <a:bodyPr/>
          <a:lstStyle>
            <a:lvl1pPr marL="0" indent="0">
              <a:spcBef>
                <a:spcPts val="1400"/>
              </a:spcBef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 smtClean="0"/>
              <a:t>Picture size 15.5 x 14.3 cm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02" y="4785060"/>
            <a:ext cx="1057225" cy="2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9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09627"/>
            <a:ext cx="8229600" cy="57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3519"/>
            <a:ext cx="82296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4785996"/>
            <a:ext cx="3600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4785996"/>
            <a:ext cx="3183632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en-US" dirty="0" smtClean="0"/>
              <a:t>University of Leicester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6" r:id="rId3"/>
    <p:sldLayoutId id="2147483663" r:id="rId4"/>
    <p:sldLayoutId id="2147483747" r:id="rId5"/>
    <p:sldLayoutId id="2147483667" r:id="rId6"/>
    <p:sldLayoutId id="2147483753" r:id="rId7"/>
    <p:sldLayoutId id="2147483672" r:id="rId8"/>
    <p:sldLayoutId id="2147483750" r:id="rId9"/>
    <p:sldLayoutId id="2147483669" r:id="rId10"/>
    <p:sldLayoutId id="2147483671" r:id="rId11"/>
    <p:sldLayoutId id="2147483664" r:id="rId12"/>
    <p:sldLayoutId id="2147483665" r:id="rId13"/>
    <p:sldLayoutId id="2147483759" r:id="rId14"/>
    <p:sldLayoutId id="2147483760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000" b="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9pPr>
    </p:titleStyle>
    <p:bodyStyle>
      <a:lvl1pPr marL="269875" indent="-269875" algn="l" rtl="0" fontAlgn="base">
        <a:spcBef>
          <a:spcPct val="20000"/>
        </a:spcBef>
        <a:spcAft>
          <a:spcPct val="0"/>
        </a:spcAft>
        <a:buClr>
          <a:schemeClr val="tx1"/>
        </a:buClr>
        <a:buFont typeface="Trebuchet MS" pitchFamily="34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09627"/>
            <a:ext cx="8229600" cy="57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3519"/>
            <a:ext cx="82296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4785996"/>
            <a:ext cx="3600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4785996"/>
            <a:ext cx="3183632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/>
              <a:t>University of Leicester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1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000" b="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9pPr>
    </p:titleStyle>
    <p:bodyStyle>
      <a:lvl1pPr marL="269875" indent="-269875" algn="l" rtl="0" fontAlgn="base">
        <a:spcBef>
          <a:spcPct val="20000"/>
        </a:spcBef>
        <a:spcAft>
          <a:spcPct val="0"/>
        </a:spcAft>
        <a:buClr>
          <a:schemeClr val="bg1"/>
        </a:buClr>
        <a:buFont typeface="Trebuchet MS" pitchFamily="34" charset="0"/>
        <a:buChar char="•"/>
        <a:defRPr sz="1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1"/>
        </a:buClr>
        <a:buChar char="–"/>
        <a:defRPr sz="16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–"/>
        <a:defRPr sz="16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09627"/>
            <a:ext cx="8229600" cy="57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3519"/>
            <a:ext cx="82296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4785996"/>
            <a:ext cx="3600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4785996"/>
            <a:ext cx="3183632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mtClean="0"/>
              <a:t>University of Leicester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58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49" r:id="rId4"/>
    <p:sldLayoutId id="2147483739" r:id="rId5"/>
    <p:sldLayoutId id="2147483755" r:id="rId6"/>
    <p:sldLayoutId id="2147483740" r:id="rId7"/>
    <p:sldLayoutId id="2147483752" r:id="rId8"/>
    <p:sldLayoutId id="2147483741" r:id="rId9"/>
    <p:sldLayoutId id="2147483743" r:id="rId10"/>
    <p:sldLayoutId id="2147483744" r:id="rId11"/>
    <p:sldLayoutId id="2147483745" r:id="rId12"/>
    <p:sldLayoutId id="2147483746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0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9pPr>
    </p:titleStyle>
    <p:bodyStyle>
      <a:lvl1pPr marL="269875" indent="-269875" algn="l" rtl="0" fontAlgn="base">
        <a:spcBef>
          <a:spcPct val="20000"/>
        </a:spcBef>
        <a:spcAft>
          <a:spcPct val="0"/>
        </a:spcAft>
        <a:buClr>
          <a:schemeClr val="tx1"/>
        </a:buClr>
        <a:buFont typeface="Trebuchet MS" pitchFamily="34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hiny.rstudio.com/" TargetMode="External"/><Relationship Id="rId4" Type="http://schemas.openxmlformats.org/officeDocument/2006/relationships/hyperlink" Target="https://ermoore.shinyapps.io/twittr/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hyperlink" Target="https://crsu.shinyapps.io/metainsightc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GB" dirty="0" smtClean="0"/>
              <a:t>Biostatistics Research Group, Department of Health Sciences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51520" y="3183818"/>
            <a:ext cx="3905336" cy="2107670"/>
          </a:xfrm>
        </p:spPr>
        <p:txBody>
          <a:bodyPr/>
          <a:lstStyle/>
          <a:p>
            <a:r>
              <a:rPr lang="en-GB" sz="2000" b="1" dirty="0" smtClean="0"/>
              <a:t>Rhiannon K Owen</a:t>
            </a:r>
          </a:p>
          <a:p>
            <a:r>
              <a:rPr lang="en-GB" sz="2000" b="1" dirty="0"/>
              <a:t> </a:t>
            </a:r>
            <a:r>
              <a:rPr lang="en-GB" sz="2000" b="1" dirty="0" smtClean="0"/>
              <a:t>     @</a:t>
            </a:r>
            <a:r>
              <a:rPr lang="en-GB" sz="2000" b="1" dirty="0" err="1" smtClean="0"/>
              <a:t>RhiannonKOwen</a:t>
            </a:r>
            <a:endParaRPr lang="en-GB" sz="2000" b="1" dirty="0"/>
          </a:p>
          <a:p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7524" y="1527634"/>
            <a:ext cx="7776864" cy="909567"/>
          </a:xfrm>
        </p:spPr>
        <p:txBody>
          <a:bodyPr/>
          <a:lstStyle/>
          <a:p>
            <a:r>
              <a:rPr lang="en-GB" b="1" dirty="0" err="1" smtClean="0">
                <a:solidFill>
                  <a:srgbClr val="B9202F"/>
                </a:solidFill>
              </a:rPr>
              <a:t>MetaInsight</a:t>
            </a:r>
            <a:r>
              <a:rPr lang="en-GB" b="1" dirty="0" smtClean="0">
                <a:solidFill>
                  <a:srgbClr val="B9202F"/>
                </a:solidFill>
              </a:rPr>
              <a:t>:</a:t>
            </a:r>
            <a:r>
              <a:rPr lang="en-GB" b="1" dirty="0" smtClean="0"/>
              <a:t> </a:t>
            </a:r>
            <a:r>
              <a:rPr lang="en-GB" dirty="0" smtClean="0"/>
              <a:t>an interactive web-based tool </a:t>
            </a:r>
            <a:br>
              <a:rPr lang="en-GB" dirty="0" smtClean="0"/>
            </a:br>
            <a:r>
              <a:rPr lang="en-GB" dirty="0" smtClean="0"/>
              <a:t>for </a:t>
            </a:r>
            <a:r>
              <a:rPr lang="en-GB" dirty="0" err="1" smtClean="0"/>
              <a:t>analyzing</a:t>
            </a:r>
            <a:r>
              <a:rPr lang="en-GB" dirty="0" smtClean="0"/>
              <a:t>, interrogating </a:t>
            </a:r>
            <a:br>
              <a:rPr lang="en-GB" dirty="0" smtClean="0"/>
            </a:br>
            <a:r>
              <a:rPr lang="en-GB" dirty="0" smtClean="0"/>
              <a:t>and visualizing network </a:t>
            </a:r>
            <a:br>
              <a:rPr lang="en-GB" dirty="0" smtClean="0"/>
            </a:br>
            <a:r>
              <a:rPr lang="en-GB" dirty="0" smtClean="0"/>
              <a:t>meta-analyses</a:t>
            </a:r>
            <a:endParaRPr lang="en-GB" dirty="0"/>
          </a:p>
        </p:txBody>
      </p:sp>
      <p:pic>
        <p:nvPicPr>
          <p:cNvPr id="12" name="Picture Placeholder 11" descr="Screen Shot 2018-09-11 at 11.48.36.pn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" b="6968"/>
          <a:stretch/>
        </p:blipFill>
        <p:spPr>
          <a:xfrm>
            <a:off x="4932040" y="1601436"/>
            <a:ext cx="3240360" cy="3078964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615866"/>
            <a:ext cx="360040" cy="3600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9756" y="4443958"/>
            <a:ext cx="4208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Acknowledgements</a:t>
            </a:r>
            <a:r>
              <a:rPr lang="en-US" b="1" dirty="0" smtClean="0"/>
              <a:t>: </a:t>
            </a:r>
            <a:r>
              <a:rPr lang="en-US" dirty="0" smtClean="0"/>
              <a:t>Naomi Bradbury, </a:t>
            </a:r>
          </a:p>
          <a:p>
            <a:r>
              <a:rPr lang="en-US" dirty="0" smtClean="0"/>
              <a:t>Nicola Cooper, Alex Sutton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4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8-09-10 at 11.54.40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" b="188"/>
          <a:stretch/>
        </p:blipFill>
        <p:spPr>
          <a:xfrm>
            <a:off x="457200" y="771550"/>
            <a:ext cx="8229600" cy="415603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482"/>
            <a:ext cx="8229600" cy="573881"/>
          </a:xfrm>
        </p:spPr>
        <p:txBody>
          <a:bodyPr/>
          <a:lstStyle/>
          <a:p>
            <a:r>
              <a:rPr lang="en-US" dirty="0" smtClean="0"/>
              <a:t>Data entry</a:t>
            </a:r>
            <a:endParaRPr 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203848" y="66564"/>
            <a:ext cx="3183632" cy="273844"/>
          </a:xfrm>
        </p:spPr>
        <p:txBody>
          <a:bodyPr/>
          <a:lstStyle/>
          <a:p>
            <a:pPr algn="l"/>
            <a:r>
              <a:rPr lang="en-US" sz="1200" dirty="0" smtClean="0"/>
              <a:t>https://crsu.shinyapps.io/metainsightc/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3072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482"/>
            <a:ext cx="8229600" cy="573881"/>
          </a:xfrm>
        </p:spPr>
        <p:txBody>
          <a:bodyPr/>
          <a:lstStyle/>
          <a:p>
            <a:r>
              <a:rPr lang="en-US" dirty="0" smtClean="0"/>
              <a:t>NMA </a:t>
            </a:r>
            <a:r>
              <a:rPr lang="en-US" dirty="0" smtClean="0"/>
              <a:t>and study options </a:t>
            </a:r>
            <a:r>
              <a:rPr lang="en-US" dirty="0" smtClean="0"/>
              <a:t>for </a:t>
            </a:r>
            <a:r>
              <a:rPr lang="en-US" dirty="0" smtClean="0"/>
              <a:t>sensitivity </a:t>
            </a:r>
            <a:r>
              <a:rPr lang="en-US" dirty="0" smtClean="0"/>
              <a:t>analyses</a:t>
            </a:r>
            <a:endParaRPr lang="en-US" dirty="0"/>
          </a:p>
        </p:txBody>
      </p:sp>
      <p:pic>
        <p:nvPicPr>
          <p:cNvPr id="4" name="Content Placeholder 3" descr="Screen Shot 2018-09-13 at 17.49.06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" t="-4319" r="-206" b="629"/>
          <a:stretch/>
        </p:blipFill>
        <p:spPr>
          <a:xfrm>
            <a:off x="1151620" y="504654"/>
            <a:ext cx="3924436" cy="4626959"/>
          </a:xfrm>
        </p:spPr>
      </p:pic>
      <p:pic>
        <p:nvPicPr>
          <p:cNvPr id="5" name="Content Placeholder 3" descr="Screen Shot 2018-09-13 at 17.51.5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" b="316"/>
          <a:stretch/>
        </p:blipFill>
        <p:spPr bwMode="auto">
          <a:xfrm>
            <a:off x="5400092" y="707006"/>
            <a:ext cx="1944216" cy="443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203848" y="66564"/>
            <a:ext cx="3183632" cy="273844"/>
          </a:xfrm>
        </p:spPr>
        <p:txBody>
          <a:bodyPr/>
          <a:lstStyle/>
          <a:p>
            <a:pPr algn="l"/>
            <a:r>
              <a:rPr lang="en-US" sz="1200" dirty="0" smtClean="0"/>
              <a:t>https://</a:t>
            </a:r>
            <a:r>
              <a:rPr lang="en-US" sz="1200" dirty="0" err="1" smtClean="0"/>
              <a:t>crsu.shinyapps.io</a:t>
            </a:r>
            <a:r>
              <a:rPr lang="en-US" sz="1200" dirty="0" smtClean="0"/>
              <a:t>/</a:t>
            </a:r>
            <a:r>
              <a:rPr lang="en-US" sz="1200" dirty="0" err="1" smtClean="0"/>
              <a:t>metainsightc</a:t>
            </a:r>
            <a:r>
              <a:rPr lang="en-US" sz="1200" dirty="0" smtClean="0"/>
              <a:t>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01694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482"/>
            <a:ext cx="8229600" cy="573881"/>
          </a:xfrm>
        </p:spPr>
        <p:txBody>
          <a:bodyPr/>
          <a:lstStyle/>
          <a:p>
            <a:r>
              <a:rPr lang="en-US" dirty="0" smtClean="0"/>
              <a:t>Study results</a:t>
            </a:r>
            <a:endParaRPr lang="en-US" dirty="0"/>
          </a:p>
        </p:txBody>
      </p:sp>
      <p:pic>
        <p:nvPicPr>
          <p:cNvPr id="4" name="Content Placeholder 3" descr="Screen Shot 2018-09-10 at 11.57.28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" b="227"/>
          <a:stretch/>
        </p:blipFill>
        <p:spPr>
          <a:xfrm>
            <a:off x="2923980" y="51470"/>
            <a:ext cx="3993930" cy="5760640"/>
          </a:xfrm>
        </p:spPr>
      </p:pic>
      <p:sp>
        <p:nvSpPr>
          <p:cNvPr id="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0" y="4855681"/>
            <a:ext cx="3183632" cy="273844"/>
          </a:xfrm>
        </p:spPr>
        <p:txBody>
          <a:bodyPr/>
          <a:lstStyle/>
          <a:p>
            <a:pPr algn="l"/>
            <a:r>
              <a:rPr lang="en-US" sz="1200" dirty="0" smtClean="0"/>
              <a:t>https://crsu.shinyapps.io/metainsightc/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58997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8-09-13 at 17.58.46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b="1219"/>
          <a:stretch/>
        </p:blipFill>
        <p:spPr>
          <a:xfrm>
            <a:off x="457200" y="584934"/>
            <a:ext cx="8229600" cy="457910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482"/>
            <a:ext cx="8229600" cy="573881"/>
          </a:xfrm>
        </p:spPr>
        <p:txBody>
          <a:bodyPr/>
          <a:lstStyle/>
          <a:p>
            <a:r>
              <a:rPr lang="en-US" dirty="0" smtClean="0"/>
              <a:t>Network plots</a:t>
            </a:r>
            <a:endParaRPr 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203848" y="66564"/>
            <a:ext cx="3183632" cy="273844"/>
          </a:xfrm>
        </p:spPr>
        <p:txBody>
          <a:bodyPr/>
          <a:lstStyle/>
          <a:p>
            <a:pPr algn="l"/>
            <a:r>
              <a:rPr lang="en-US" sz="1200" dirty="0" smtClean="0"/>
              <a:t>https://crsu.shinyapps.io/metainsightc/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99370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8-09-13 at 18.00.16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8" b="160"/>
          <a:stretch/>
        </p:blipFill>
        <p:spPr>
          <a:xfrm>
            <a:off x="997260" y="699542"/>
            <a:ext cx="7139136" cy="439119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665"/>
            <a:ext cx="8229600" cy="573881"/>
          </a:xfrm>
        </p:spPr>
        <p:txBody>
          <a:bodyPr/>
          <a:lstStyle/>
          <a:p>
            <a:r>
              <a:rPr lang="en-US" dirty="0" smtClean="0"/>
              <a:t>Forest plots</a:t>
            </a:r>
            <a:endParaRPr 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203848" y="66564"/>
            <a:ext cx="3183632" cy="273844"/>
          </a:xfrm>
        </p:spPr>
        <p:txBody>
          <a:bodyPr/>
          <a:lstStyle/>
          <a:p>
            <a:pPr algn="l"/>
            <a:r>
              <a:rPr lang="en-US" sz="1200" dirty="0" smtClean="0"/>
              <a:t>https://crsu.shinyapps.io/metainsightc/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87118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8-09-13 at 18.02.3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2" b="648"/>
          <a:stretch/>
        </p:blipFill>
        <p:spPr>
          <a:xfrm>
            <a:off x="1331640" y="604661"/>
            <a:ext cx="6804756" cy="452094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665"/>
            <a:ext cx="8229600" cy="573881"/>
          </a:xfrm>
        </p:spPr>
        <p:txBody>
          <a:bodyPr/>
          <a:lstStyle/>
          <a:p>
            <a:r>
              <a:rPr lang="en-US" dirty="0" smtClean="0"/>
              <a:t>Comparison plots</a:t>
            </a:r>
            <a:endParaRPr 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203848" y="66564"/>
            <a:ext cx="3183632" cy="273844"/>
          </a:xfrm>
        </p:spPr>
        <p:txBody>
          <a:bodyPr/>
          <a:lstStyle/>
          <a:p>
            <a:pPr algn="l"/>
            <a:r>
              <a:rPr lang="en-US" sz="1200" dirty="0" smtClean="0"/>
              <a:t>https://crsu.shinyapps.io/metainsightc/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92510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573881"/>
          </a:xfrm>
        </p:spPr>
        <p:txBody>
          <a:bodyPr/>
          <a:lstStyle/>
          <a:p>
            <a:r>
              <a:rPr lang="en-US" dirty="0" smtClean="0"/>
              <a:t>Inconsistency</a:t>
            </a:r>
            <a:endParaRPr lang="en-US" dirty="0"/>
          </a:p>
        </p:txBody>
      </p:sp>
      <p:pic>
        <p:nvPicPr>
          <p:cNvPr id="4" name="Content Placeholder 3" descr="Screen Shot 2018-09-10 at 12.00.46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6" b="880"/>
          <a:stretch/>
        </p:blipFill>
        <p:spPr>
          <a:xfrm>
            <a:off x="1187624" y="676034"/>
            <a:ext cx="6446711" cy="4457145"/>
          </a:xfrm>
        </p:spPr>
      </p:pic>
      <p:sp>
        <p:nvSpPr>
          <p:cNvPr id="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203848" y="66564"/>
            <a:ext cx="3183632" cy="273844"/>
          </a:xfrm>
        </p:spPr>
        <p:txBody>
          <a:bodyPr/>
          <a:lstStyle/>
          <a:p>
            <a:pPr algn="l"/>
            <a:r>
              <a:rPr lang="en-US" sz="1200" dirty="0" smtClean="0"/>
              <a:t>https://crsu.shinyapps.io/metainsightc/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73771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</a:t>
            </a:r>
            <a:r>
              <a:rPr lang="en-GB" dirty="0" err="1" smtClean="0">
                <a:solidFill>
                  <a:schemeClr val="tx2"/>
                </a:solidFill>
              </a:rPr>
              <a:t>MetaInsight</a:t>
            </a:r>
            <a:r>
              <a:rPr lang="en-GB" dirty="0" smtClean="0"/>
              <a:t> adds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freely available tool that conducts NMA via the web, whilst leveraging established routines in R</a:t>
            </a:r>
          </a:p>
          <a:p>
            <a:r>
              <a:rPr lang="en-GB" dirty="0" smtClean="0"/>
              <a:t>An interactive environment that presents results in a visually appealing format </a:t>
            </a:r>
          </a:p>
          <a:p>
            <a:r>
              <a:rPr lang="en-GB" dirty="0" smtClean="0"/>
              <a:t>Performs sensitivity analysis in real time to aid decision makers ability to scrutinise the robustness of analysis findings</a:t>
            </a:r>
          </a:p>
          <a:p>
            <a:r>
              <a:rPr lang="en-GB" dirty="0" smtClean="0"/>
              <a:t>Increase capacity of complex and specialist analysis approaches</a:t>
            </a:r>
          </a:p>
          <a:p>
            <a:r>
              <a:rPr lang="en-GB" dirty="0" smtClean="0"/>
              <a:t>It is hoped that this tool will enable researchers to answer more clinically relevant questions</a:t>
            </a:r>
            <a:r>
              <a:rPr lang="en-GB" dirty="0"/>
              <a:t> </a:t>
            </a:r>
            <a:r>
              <a:rPr lang="en-GB" dirty="0" smtClean="0"/>
              <a:t>(such as which treatment is the most effective overall?) and in the long term contribute to improved healthcare decision making as a result</a:t>
            </a:r>
          </a:p>
        </p:txBody>
      </p:sp>
    </p:spTree>
    <p:extLst>
      <p:ext uri="{BB962C8B-B14F-4D97-AF65-F5344CB8AC3E}">
        <p14:creationId xmlns:p14="http://schemas.microsoft.com/office/powerpoint/2010/main" val="49734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B9202F"/>
                </a:solidFill>
              </a:rPr>
              <a:t>Future work</a:t>
            </a:r>
            <a:endParaRPr lang="en-GB" dirty="0">
              <a:solidFill>
                <a:srgbClr val="B9202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Possible extensions:</a:t>
            </a:r>
          </a:p>
          <a:p>
            <a:pPr lvl="1"/>
            <a:r>
              <a:rPr lang="en-GB" dirty="0" smtClean="0"/>
              <a:t>Include study-level covariates</a:t>
            </a:r>
          </a:p>
          <a:p>
            <a:pPr lvl="1"/>
            <a:r>
              <a:rPr lang="en-GB" dirty="0" smtClean="0"/>
              <a:t>Incorporate 3D plots for NMA</a:t>
            </a:r>
          </a:p>
          <a:p>
            <a:pPr lvl="1"/>
            <a:r>
              <a:rPr lang="en-GB" dirty="0" smtClean="0"/>
              <a:t>Explore the possibility of using a Bayesian </a:t>
            </a:r>
            <a:r>
              <a:rPr lang="en-GB" dirty="0" smtClean="0"/>
              <a:t>framework</a:t>
            </a:r>
          </a:p>
          <a:p>
            <a:pPr lvl="1"/>
            <a:r>
              <a:rPr lang="en-GB" dirty="0" smtClean="0"/>
              <a:t>Risk of bias</a:t>
            </a:r>
            <a:endParaRPr lang="en-GB" dirty="0" smtClean="0"/>
          </a:p>
          <a:p>
            <a:r>
              <a:rPr lang="en-GB" dirty="0" smtClean="0"/>
              <a:t>Create and re-publish the tool around a particular dataset that is ‘hard-wired’ </a:t>
            </a:r>
          </a:p>
          <a:p>
            <a:pPr lvl="1"/>
            <a:r>
              <a:rPr lang="en-GB" dirty="0" smtClean="0"/>
              <a:t>E.g. allowing our tool to be supplied as a web-extra for journals publishing NMA articles</a:t>
            </a:r>
          </a:p>
          <a:p>
            <a:pPr lvl="1"/>
            <a:r>
              <a:rPr lang="en-GB" dirty="0" smtClean="0"/>
              <a:t>Allows the reader to explore the data and scrutinise assumptions of the analysis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042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B9202F"/>
                </a:solidFill>
              </a:rPr>
              <a:t>References</a:t>
            </a:r>
            <a:endParaRPr lang="en-GB" dirty="0">
              <a:solidFill>
                <a:srgbClr val="B9202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7402"/>
            <a:ext cx="8229600" cy="3592580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/>
              <a:t>[1] </a:t>
            </a:r>
            <a:r>
              <a:rPr lang="en-US" sz="1400" dirty="0"/>
              <a:t>Chang WC, J.; </a:t>
            </a:r>
            <a:r>
              <a:rPr lang="en-US" sz="1400" dirty="0" err="1"/>
              <a:t>Allaire</a:t>
            </a:r>
            <a:r>
              <a:rPr lang="en-US" sz="1400" dirty="0"/>
              <a:t>, JJ.; </a:t>
            </a:r>
            <a:r>
              <a:rPr lang="en-US" sz="1400" dirty="0" err="1"/>
              <a:t>Xie</a:t>
            </a:r>
            <a:r>
              <a:rPr lang="en-US" sz="1400" dirty="0"/>
              <a:t>, Y.; McPherson, J. shiny: Web Application Framework for R. 2017</a:t>
            </a:r>
            <a:r>
              <a:rPr lang="en-US" sz="1400" dirty="0" smtClean="0"/>
              <a:t>.</a:t>
            </a:r>
            <a:endParaRPr lang="en-GB" sz="1400" dirty="0" smtClean="0"/>
          </a:p>
          <a:p>
            <a:pPr marL="0" indent="0">
              <a:buNone/>
            </a:pPr>
            <a:r>
              <a:rPr lang="en-GB" sz="1400" dirty="0" smtClean="0"/>
              <a:t>[</a:t>
            </a:r>
            <a:r>
              <a:rPr lang="en-GB" sz="1400" dirty="0"/>
              <a:t>2</a:t>
            </a:r>
            <a:r>
              <a:rPr lang="en-GB" sz="1400" dirty="0" smtClean="0"/>
              <a:t>] </a:t>
            </a:r>
            <a:r>
              <a:rPr lang="en-GB" sz="1400" dirty="0" err="1"/>
              <a:t>Gerta</a:t>
            </a:r>
            <a:r>
              <a:rPr lang="en-GB" sz="1400" dirty="0"/>
              <a:t> </a:t>
            </a:r>
            <a:r>
              <a:rPr lang="en-GB" sz="1400" dirty="0" err="1"/>
              <a:t>Rücker</a:t>
            </a:r>
            <a:r>
              <a:rPr lang="en-GB" sz="1400" dirty="0"/>
              <a:t>, Guido </a:t>
            </a:r>
            <a:r>
              <a:rPr lang="en-GB" sz="1400" dirty="0" err="1"/>
              <a:t>Schwarzer</a:t>
            </a:r>
            <a:r>
              <a:rPr lang="en-GB" sz="1400" dirty="0"/>
              <a:t>, Ulrike </a:t>
            </a:r>
            <a:r>
              <a:rPr lang="en-GB" sz="1400" dirty="0" err="1"/>
              <a:t>Krahn</a:t>
            </a:r>
            <a:r>
              <a:rPr lang="en-GB" sz="1400" dirty="0"/>
              <a:t> and </a:t>
            </a:r>
            <a:r>
              <a:rPr lang="en-GB" sz="1400" dirty="0" err="1"/>
              <a:t>Jochem</a:t>
            </a:r>
            <a:r>
              <a:rPr lang="en-GB" sz="1400" dirty="0"/>
              <a:t> </a:t>
            </a:r>
            <a:r>
              <a:rPr lang="en-GB" sz="1400" dirty="0" err="1"/>
              <a:t>König</a:t>
            </a:r>
            <a:r>
              <a:rPr lang="en-GB" sz="1400" dirty="0"/>
              <a:t> (2017). </a:t>
            </a:r>
            <a:r>
              <a:rPr lang="en-GB" sz="1400" dirty="0" err="1"/>
              <a:t>netmeta</a:t>
            </a:r>
            <a:r>
              <a:rPr lang="en-GB" sz="1400" dirty="0"/>
              <a:t>: Network Meta-Analysis </a:t>
            </a:r>
            <a:r>
              <a:rPr lang="en-GB" sz="1400" dirty="0" smtClean="0"/>
              <a:t>using Frequentist </a:t>
            </a:r>
            <a:r>
              <a:rPr lang="en-GB" sz="1400" dirty="0"/>
              <a:t>Methods. R package version </a:t>
            </a:r>
            <a:r>
              <a:rPr lang="en-GB" sz="1400" dirty="0" smtClean="0"/>
              <a:t>0.9-6. https</a:t>
            </a:r>
            <a:r>
              <a:rPr lang="en-GB" sz="1400" dirty="0"/>
              <a:t>://CRAN.R-project.org/package=netmeta</a:t>
            </a:r>
            <a:endParaRPr lang="en-GB" sz="1400" dirty="0" smtClean="0"/>
          </a:p>
          <a:p>
            <a:pPr marL="0" indent="0">
              <a:buNone/>
            </a:pPr>
            <a:r>
              <a:rPr lang="en-GB" sz="1400" dirty="0" smtClean="0"/>
              <a:t>[3] </a:t>
            </a:r>
            <a:r>
              <a:rPr lang="en-GB" sz="1400" dirty="0" err="1"/>
              <a:t>Gert</a:t>
            </a:r>
            <a:r>
              <a:rPr lang="en-GB" sz="1400" dirty="0"/>
              <a:t> van </a:t>
            </a:r>
            <a:r>
              <a:rPr lang="en-GB" sz="1400" dirty="0" err="1"/>
              <a:t>Valkenhoef</a:t>
            </a:r>
            <a:r>
              <a:rPr lang="en-GB" sz="1400" dirty="0"/>
              <a:t> and Joel Kuiper (2016). </a:t>
            </a:r>
            <a:r>
              <a:rPr lang="en-GB" sz="1400" dirty="0" err="1"/>
              <a:t>gemtc</a:t>
            </a:r>
            <a:r>
              <a:rPr lang="en-GB" sz="1400" dirty="0"/>
              <a:t>: Network Meta-Analysis Using Bayesian Methods. R package version 0.8-2. https://</a:t>
            </a:r>
            <a:r>
              <a:rPr lang="en-GB" sz="1400" dirty="0" smtClean="0"/>
              <a:t>CRAN.R-project.org/package=gemtc</a:t>
            </a:r>
          </a:p>
          <a:p>
            <a:pPr marL="0" indent="0">
              <a:buNone/>
            </a:pPr>
            <a:r>
              <a:rPr lang="en-GB" sz="1400" dirty="0" smtClean="0"/>
              <a:t>[4] </a:t>
            </a:r>
            <a:r>
              <a:rPr lang="en-GB" sz="1400" dirty="0" err="1"/>
              <a:t>Lifeng</a:t>
            </a:r>
            <a:r>
              <a:rPr lang="en-GB" sz="1400" dirty="0"/>
              <a:t> Lin, Jing Zhang, James S. Hodges, </a:t>
            </a:r>
            <a:r>
              <a:rPr lang="en-GB" sz="1400" dirty="0" err="1"/>
              <a:t>Haitao</a:t>
            </a:r>
            <a:r>
              <a:rPr lang="en-GB" sz="1400" dirty="0"/>
              <a:t> Chu (2017). Performing Arm-Based Network Meta-Analysis in </a:t>
            </a:r>
            <a:r>
              <a:rPr lang="en-GB" sz="1400" dirty="0" smtClean="0"/>
              <a:t>R with </a:t>
            </a:r>
            <a:r>
              <a:rPr lang="en-GB" sz="1400" dirty="0"/>
              <a:t>the </a:t>
            </a:r>
            <a:r>
              <a:rPr lang="en-GB" sz="1400" dirty="0" err="1"/>
              <a:t>pcnetmeta</a:t>
            </a:r>
            <a:r>
              <a:rPr lang="en-GB" sz="1400" dirty="0"/>
              <a:t> Package. Journal of Statistical Software, 80(5), 1-25. doi:10.18637/jss.v080.i05</a:t>
            </a:r>
            <a:endParaRPr lang="en-GB" sz="1400" dirty="0" smtClean="0"/>
          </a:p>
          <a:p>
            <a:pPr marL="0" indent="0">
              <a:buNone/>
            </a:pPr>
            <a:r>
              <a:rPr lang="en-GB" sz="1400" dirty="0" smtClean="0"/>
              <a:t>[5] </a:t>
            </a:r>
            <a:r>
              <a:rPr lang="en-GB" sz="1400" dirty="0"/>
              <a:t>White, I.R., </a:t>
            </a:r>
            <a:r>
              <a:rPr lang="en-GB" sz="1400" dirty="0" smtClean="0"/>
              <a:t>2015. Network meta-analysis. Stata journal. Stata Press, Texas.</a:t>
            </a:r>
          </a:p>
          <a:p>
            <a:pPr marL="0" indent="0">
              <a:buNone/>
            </a:pPr>
            <a:r>
              <a:rPr lang="en-GB" sz="1400" dirty="0" smtClean="0"/>
              <a:t>[6] </a:t>
            </a:r>
            <a:r>
              <a:rPr lang="en-US" sz="1400" dirty="0"/>
              <a:t>Dias S, </a:t>
            </a:r>
            <a:r>
              <a:rPr lang="en-US" sz="1400" dirty="0" err="1"/>
              <a:t>Welton</a:t>
            </a:r>
            <a:r>
              <a:rPr lang="en-US" sz="1400" dirty="0"/>
              <a:t> NJ, Sutton AJ, Ades A. NICE DSU Technical Support Document 1: Introduction to evidence synthesis for decision making. University of Sheffield, Decision Support Unit. 2011:1-24</a:t>
            </a:r>
            <a:r>
              <a:rPr lang="en-US" sz="1400" dirty="0" smtClean="0"/>
              <a:t>.</a:t>
            </a:r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366143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Conflicts of interest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have no actual or potential conflict of interest in relation to this presentation.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Complex Reviews Support Unit is funded by the National Institute for Health Research (NIHR) (project number 14/178/29).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Department of Health Disclaimer:</a:t>
            </a:r>
          </a:p>
          <a:p>
            <a:pPr marL="0" indent="0">
              <a:buNone/>
            </a:pPr>
            <a:r>
              <a:rPr lang="en-US" dirty="0" smtClean="0"/>
              <a:t>The views and opinions expressed herein are those of the authors and do not necessarily reflect those of the NIHR, NHS or the Department of Health.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95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3548" y="2967794"/>
            <a:ext cx="8316924" cy="2268252"/>
            <a:chOff x="-1352671" y="298499"/>
            <a:chExt cx="12196707" cy="550848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719" y="298499"/>
              <a:ext cx="7805737" cy="252697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-1352671" y="2667733"/>
              <a:ext cx="12196707" cy="3139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600" b="1" dirty="0" smtClean="0">
                  <a:solidFill>
                    <a:srgbClr val="333333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The Complex Reviews Support Unit (CRSU) is funded </a:t>
              </a:r>
              <a:r>
                <a:rPr lang="en-GB" sz="1600" b="1" dirty="0">
                  <a:solidFill>
                    <a:srgbClr val="333333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by </a:t>
              </a:r>
              <a:endParaRPr lang="en-GB" sz="1600" b="1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GB" sz="1600" b="1" dirty="0" smtClean="0">
                  <a:solidFill>
                    <a:srgbClr val="333333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the </a:t>
              </a:r>
              <a:r>
                <a:rPr lang="en-GB" sz="1600" b="1" dirty="0">
                  <a:solidFill>
                    <a:srgbClr val="333333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National Institute for </a:t>
              </a:r>
              <a:r>
                <a:rPr lang="en-GB" sz="1600" b="1" dirty="0" smtClean="0">
                  <a:solidFill>
                    <a:srgbClr val="333333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Health Research </a:t>
              </a:r>
            </a:p>
            <a:p>
              <a:pPr algn="ctr">
                <a:spcAft>
                  <a:spcPts val="0"/>
                </a:spcAft>
              </a:pPr>
              <a:r>
                <a:rPr lang="en-GB" sz="1600" b="1" dirty="0" smtClean="0">
                  <a:solidFill>
                    <a:srgbClr val="333333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(</a:t>
              </a:r>
              <a:r>
                <a:rPr lang="en-GB" sz="1600" b="1" dirty="0">
                  <a:solidFill>
                    <a:srgbClr val="333333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project number </a:t>
              </a:r>
              <a:r>
                <a:rPr lang="en-GB" sz="1600" b="1" dirty="0" smtClean="0">
                  <a:solidFill>
                    <a:srgbClr val="333333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14/178/29) </a:t>
              </a:r>
              <a:r>
                <a:rPr lang="en-GB" sz="1600" b="1" dirty="0" smtClean="0">
                  <a:solidFill>
                    <a:srgbClr val="44546A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 </a:t>
              </a:r>
            </a:p>
            <a:p>
              <a:pPr algn="ctr">
                <a:spcAft>
                  <a:spcPts val="0"/>
                </a:spcAft>
              </a:pPr>
              <a:r>
                <a:rPr lang="en-GB" sz="400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</a:p>
            <a:p>
              <a:pPr algn="ctr">
                <a:spcAft>
                  <a:spcPts val="0"/>
                </a:spcAft>
              </a:pPr>
              <a:r>
                <a:rPr lang="en-GB" sz="1200" i="1" dirty="0">
                  <a:solidFill>
                    <a:srgbClr val="333333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Department of Health </a:t>
              </a:r>
              <a:r>
                <a:rPr lang="en-GB" sz="1200" i="1" dirty="0" smtClean="0">
                  <a:solidFill>
                    <a:srgbClr val="333333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Disclaimer: The </a:t>
              </a:r>
              <a:r>
                <a:rPr lang="en-GB" sz="1200" i="1" dirty="0">
                  <a:solidFill>
                    <a:srgbClr val="333333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views and opinions expressed h</a:t>
              </a:r>
              <a:r>
                <a:rPr lang="en-GB" sz="1200" i="1" dirty="0" smtClean="0">
                  <a:solidFill>
                    <a:srgbClr val="333333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erein </a:t>
              </a:r>
              <a:r>
                <a:rPr lang="en-GB" sz="1200" i="1" dirty="0">
                  <a:solidFill>
                    <a:srgbClr val="333333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are those of the authors and do </a:t>
              </a:r>
              <a:r>
                <a:rPr lang="en-GB" sz="1200" i="1" dirty="0" smtClean="0">
                  <a:solidFill>
                    <a:srgbClr val="333333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not necessarily </a:t>
              </a:r>
              <a:r>
                <a:rPr lang="en-GB" sz="1200" i="1" dirty="0">
                  <a:solidFill>
                    <a:srgbClr val="333333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reflect those of </a:t>
              </a:r>
              <a:r>
                <a:rPr lang="en-GB" sz="1200" i="1" dirty="0" smtClean="0">
                  <a:solidFill>
                    <a:srgbClr val="333333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NIHR</a:t>
              </a:r>
              <a:r>
                <a:rPr lang="en-GB" sz="1200" i="1" dirty="0">
                  <a:solidFill>
                    <a:srgbClr val="333333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, NHS or the Department of </a:t>
              </a:r>
              <a:r>
                <a:rPr lang="en-GB" sz="1200" i="1" dirty="0" smtClean="0">
                  <a:solidFill>
                    <a:srgbClr val="333333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Health</a:t>
              </a:r>
              <a:endParaRPr lang="en-GB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979712" y="843558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Thank you for listening. </a:t>
            </a:r>
            <a:br>
              <a:rPr lang="en-US" sz="2400" dirty="0" smtClean="0"/>
            </a:br>
            <a:r>
              <a:rPr lang="en-US" sz="2400" dirty="0" smtClean="0"/>
              <a:t>Any questions?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599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8530" b="9164"/>
          <a:stretch/>
        </p:blipFill>
        <p:spPr>
          <a:xfrm>
            <a:off x="4906299" y="1307323"/>
            <a:ext cx="3590137" cy="342466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0541" y="2211710"/>
            <a:ext cx="4135860" cy="953160"/>
          </a:xfrm>
        </p:spPr>
        <p:txBody>
          <a:bodyPr/>
          <a:lstStyle/>
          <a:p>
            <a:r>
              <a:rPr lang="en-GB" sz="2800" dirty="0" smtClean="0"/>
              <a:t>If you would like to follow the demo on your own device please scan the QR code or go to:</a:t>
            </a:r>
            <a:br>
              <a:rPr lang="en-GB" sz="2800" dirty="0" smtClean="0"/>
            </a:br>
            <a:r>
              <a:rPr lang="en-GB" sz="2800" dirty="0" smtClean="0">
                <a:solidFill>
                  <a:srgbClr val="B9202F"/>
                </a:solidFill>
              </a:rPr>
              <a:t>https://crsu.shinyapps.io/metainsightc/</a:t>
            </a: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10541" y="673562"/>
            <a:ext cx="8229600" cy="57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0" i="0" cap="none" spc="0" baseline="0">
                <a:ln w="0"/>
                <a:solidFill>
                  <a:schemeClr val="tx1"/>
                </a:solidFill>
                <a:effectLst/>
                <a:latin typeface="+mj-lt"/>
                <a:ea typeface="Frutiger 55 Roman" charset="0"/>
                <a:cs typeface="Frutiger 55 Roman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GB" kern="0" dirty="0" err="1" smtClean="0">
                <a:solidFill>
                  <a:schemeClr val="tx2"/>
                </a:solidFill>
              </a:rPr>
              <a:t>MetaInsight</a:t>
            </a:r>
            <a:r>
              <a:rPr lang="en-GB" kern="0" dirty="0" smtClean="0"/>
              <a:t> demonstration</a:t>
            </a:r>
            <a:endParaRPr lang="en-GB" kern="0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Biostatistics Research Group, Department of Health Sciences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849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054" y="-171400"/>
            <a:ext cx="1835458" cy="21272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9202F"/>
                </a:solidFill>
              </a:rPr>
              <a:t>Background</a:t>
            </a:r>
            <a:endParaRPr lang="en-US" dirty="0">
              <a:solidFill>
                <a:srgbClr val="B9202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applications are increasingly being used to </a:t>
            </a:r>
            <a:r>
              <a:rPr lang="en-US" dirty="0" err="1" smtClean="0"/>
              <a:t>analyse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explore, </a:t>
            </a:r>
            <a:r>
              <a:rPr lang="en-US" dirty="0" smtClean="0"/>
              <a:t>and visualize data</a:t>
            </a:r>
          </a:p>
          <a:p>
            <a:r>
              <a:rPr lang="en-GB" dirty="0"/>
              <a:t>A powerful package called Shiny has recently been </a:t>
            </a:r>
            <a:r>
              <a:rPr lang="en-GB" dirty="0" smtClean="0"/>
              <a:t>developed </a:t>
            </a:r>
            <a:r>
              <a:rPr lang="en-GB" dirty="0"/>
              <a:t>to interact </a:t>
            </a:r>
            <a:r>
              <a:rPr lang="en-GB" dirty="0" smtClean="0"/>
              <a:t>with the statistical package R</a:t>
            </a:r>
            <a:r>
              <a:rPr lang="en-GB" baseline="30000" dirty="0" smtClean="0"/>
              <a:t>1</a:t>
            </a:r>
          </a:p>
          <a:p>
            <a:pPr lvl="1"/>
            <a:r>
              <a:rPr lang="en-GB" dirty="0">
                <a:hlinkClick r:id="rId3"/>
              </a:rPr>
              <a:t>https://shiny.rstudio.com</a:t>
            </a:r>
            <a:r>
              <a:rPr lang="en-GB" dirty="0" smtClean="0">
                <a:hlinkClick r:id="rId3"/>
              </a:rPr>
              <a:t>/</a:t>
            </a:r>
            <a:endParaRPr lang="en-GB" dirty="0"/>
          </a:p>
          <a:p>
            <a:r>
              <a:rPr lang="en-GB" dirty="0"/>
              <a:t>Whilst R acts as a backbone for the tool, it is accessed “behind the scenes” on an internet cloud </a:t>
            </a:r>
          </a:p>
          <a:p>
            <a:pPr lvl="1"/>
            <a:r>
              <a:rPr lang="en-GB" dirty="0" smtClean="0"/>
              <a:t>User </a:t>
            </a:r>
            <a:r>
              <a:rPr lang="en-GB" dirty="0"/>
              <a:t>does not need to download any software other than a web-</a:t>
            </a:r>
            <a:r>
              <a:rPr lang="en-GB" dirty="0" smtClean="0"/>
              <a:t>browser</a:t>
            </a:r>
            <a:endParaRPr lang="en-GB" dirty="0"/>
          </a:p>
          <a:p>
            <a:pPr lvl="1"/>
            <a:r>
              <a:rPr lang="en-GB" dirty="0"/>
              <a:t>Works on all mobile and internet browsers </a:t>
            </a:r>
            <a:r>
              <a:rPr lang="en-GB" dirty="0" smtClean="0"/>
              <a:t>(so far</a:t>
            </a:r>
            <a:r>
              <a:rPr lang="is-IS" dirty="0" smtClean="0">
                <a:hlinkClick r:id="rId4"/>
              </a:rPr>
              <a:t>…!)</a:t>
            </a:r>
            <a:endParaRPr lang="en-US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Example</a:t>
            </a:r>
            <a:r>
              <a:rPr lang="en-US" dirty="0" smtClean="0"/>
              <a:t> of a Shiny web application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203848" y="66564"/>
            <a:ext cx="3183632" cy="273844"/>
          </a:xfrm>
        </p:spPr>
        <p:txBody>
          <a:bodyPr/>
          <a:lstStyle/>
          <a:p>
            <a:pPr algn="l"/>
            <a:r>
              <a:rPr lang="en-US" sz="1200" dirty="0" smtClean="0"/>
              <a:t>https://crsu.shinyapps.io/metainsightc/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5131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8-09-15 at 19.00.50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" t="312" r="35" b="-781"/>
          <a:stretch/>
        </p:blipFill>
        <p:spPr>
          <a:xfrm>
            <a:off x="74365" y="16805"/>
            <a:ext cx="9034139" cy="5181675"/>
          </a:xfrm>
        </p:spPr>
      </p:pic>
    </p:spTree>
    <p:extLst>
      <p:ext uri="{BB962C8B-B14F-4D97-AF65-F5344CB8AC3E}">
        <p14:creationId xmlns:p14="http://schemas.microsoft.com/office/powerpoint/2010/main" val="2060291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B9202F"/>
                </a:solidFill>
              </a:rPr>
              <a:t>Motivation</a:t>
            </a:r>
            <a:endParaRPr lang="en-GB" dirty="0">
              <a:solidFill>
                <a:srgbClr val="B9202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7462"/>
            <a:ext cx="8229600" cy="3592580"/>
          </a:xfrm>
        </p:spPr>
        <p:txBody>
          <a:bodyPr/>
          <a:lstStyle/>
          <a:p>
            <a:r>
              <a:rPr lang="en-GB" dirty="0"/>
              <a:t>Through supporting NIHR funded researchers (including </a:t>
            </a:r>
            <a:br>
              <a:rPr lang="en-GB" dirty="0"/>
            </a:br>
            <a:r>
              <a:rPr lang="en-GB" dirty="0" smtClean="0"/>
              <a:t>Cochrane</a:t>
            </a:r>
            <a:r>
              <a:rPr lang="en-GB" dirty="0"/>
              <a:t>) as the </a:t>
            </a:r>
            <a:r>
              <a:rPr lang="en-GB" dirty="0" smtClean="0"/>
              <a:t>NIHR Complex </a:t>
            </a:r>
            <a:r>
              <a:rPr lang="en-GB" dirty="0"/>
              <a:t>Reviews Support Unit (CRSU), we have identified software as a barrier to greater adoption of </a:t>
            </a:r>
            <a:r>
              <a:rPr lang="en-GB" dirty="0" smtClean="0"/>
              <a:t>methods. There is currently a need:</a:t>
            </a:r>
          </a:p>
          <a:p>
            <a:pPr lvl="1"/>
            <a:r>
              <a:rPr lang="en-GB" dirty="0"/>
              <a:t>f</a:t>
            </a:r>
            <a:r>
              <a:rPr lang="en-GB" dirty="0" smtClean="0"/>
              <a:t>or results to be presented in more intuitive and user-friendly formats to facilitate improved understanding</a:t>
            </a:r>
          </a:p>
          <a:p>
            <a:pPr lvl="1"/>
            <a:r>
              <a:rPr lang="en-GB" dirty="0" smtClean="0"/>
              <a:t>to sustainably increase capacity by empowering informed non-specialists to be able to conduct more clinically relevant reviews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203848" y="66564"/>
            <a:ext cx="3183632" cy="273844"/>
          </a:xfrm>
        </p:spPr>
        <p:txBody>
          <a:bodyPr/>
          <a:lstStyle/>
          <a:p>
            <a:pPr algn="l"/>
            <a:r>
              <a:rPr lang="en-US" sz="1200" dirty="0" smtClean="0"/>
              <a:t>https://crsu.shinyapps.io/metainsightc/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054" y="-171400"/>
            <a:ext cx="1835458" cy="212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8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B9202F"/>
                </a:solidFill>
              </a:rPr>
              <a:t>Network meta-analysis</a:t>
            </a:r>
            <a:endParaRPr lang="en-GB" dirty="0">
              <a:solidFill>
                <a:srgbClr val="B9202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209" y="1131590"/>
            <a:ext cx="8229600" cy="3592580"/>
          </a:xfrm>
        </p:spPr>
        <p:txBody>
          <a:bodyPr/>
          <a:lstStyle/>
          <a:p>
            <a:r>
              <a:rPr lang="en-GB" dirty="0" smtClean="0"/>
              <a:t>Network meta-analysis (NMA) is a powerful analysis method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used to identify the best treatments for a condition and is used </a:t>
            </a:r>
            <a:br>
              <a:rPr lang="en-GB" dirty="0" smtClean="0"/>
            </a:br>
            <a:r>
              <a:rPr lang="en-GB" dirty="0" smtClean="0"/>
              <a:t>extensively by healthcare decision makers</a:t>
            </a:r>
          </a:p>
          <a:p>
            <a:r>
              <a:rPr lang="en-GB" dirty="0"/>
              <a:t>Many software routines exist for conducting NMA including:</a:t>
            </a:r>
          </a:p>
          <a:p>
            <a:pPr lvl="1"/>
            <a:r>
              <a:rPr lang="en-GB" dirty="0" err="1">
                <a:latin typeface="Courier" pitchFamily="49" charset="0"/>
              </a:rPr>
              <a:t>netmeta</a:t>
            </a:r>
            <a:r>
              <a:rPr lang="en-GB" dirty="0">
                <a:latin typeface="Courier" pitchFamily="49" charset="0"/>
              </a:rPr>
              <a:t> </a:t>
            </a:r>
            <a:r>
              <a:rPr lang="en-GB" dirty="0"/>
              <a:t>in R</a:t>
            </a:r>
            <a:r>
              <a:rPr lang="en-GB" baseline="30000" dirty="0"/>
              <a:t>2</a:t>
            </a:r>
            <a:endParaRPr lang="en-GB" baseline="30000" dirty="0">
              <a:latin typeface="Courier" pitchFamily="49" charset="0"/>
            </a:endParaRPr>
          </a:p>
          <a:p>
            <a:pPr lvl="1"/>
            <a:r>
              <a:rPr lang="en-GB" dirty="0" err="1">
                <a:latin typeface="Courier" pitchFamily="49" charset="0"/>
              </a:rPr>
              <a:t>gemtc</a:t>
            </a:r>
            <a:r>
              <a:rPr lang="en-GB" dirty="0"/>
              <a:t> in R</a:t>
            </a:r>
            <a:r>
              <a:rPr lang="en-GB" baseline="30000" dirty="0"/>
              <a:t>3</a:t>
            </a:r>
          </a:p>
          <a:p>
            <a:pPr lvl="1"/>
            <a:r>
              <a:rPr lang="en-GB" dirty="0" err="1">
                <a:latin typeface="Courier" pitchFamily="49" charset="0"/>
              </a:rPr>
              <a:t>pcnetmeta</a:t>
            </a:r>
            <a:r>
              <a:rPr lang="en-GB" dirty="0"/>
              <a:t> in R</a:t>
            </a:r>
            <a:r>
              <a:rPr lang="en-GB" baseline="30000" dirty="0"/>
              <a:t>4</a:t>
            </a:r>
          </a:p>
          <a:p>
            <a:pPr lvl="1"/>
            <a:r>
              <a:rPr lang="en-GB" dirty="0">
                <a:latin typeface="Courier" pitchFamily="49" charset="0"/>
              </a:rPr>
              <a:t>network</a:t>
            </a:r>
            <a:r>
              <a:rPr lang="en-GB" dirty="0"/>
              <a:t> in Stata</a:t>
            </a:r>
            <a:r>
              <a:rPr lang="en-GB" baseline="30000" dirty="0"/>
              <a:t>5</a:t>
            </a:r>
          </a:p>
          <a:p>
            <a:pPr lvl="1"/>
            <a:r>
              <a:rPr lang="en-GB" dirty="0"/>
              <a:t>NICE Technology Support Documents (TSD) for </a:t>
            </a:r>
            <a:r>
              <a:rPr lang="en-GB" dirty="0" smtClean="0"/>
              <a:t>WinBUGS</a:t>
            </a:r>
            <a:r>
              <a:rPr lang="en-GB" baseline="30000" dirty="0" smtClean="0"/>
              <a:t>6</a:t>
            </a:r>
            <a:endParaRPr lang="en-GB" dirty="0" smtClean="0"/>
          </a:p>
          <a:p>
            <a:pPr marL="269875" lvl="1" indent="-269875">
              <a:spcBef>
                <a:spcPts val="1400"/>
              </a:spcBef>
              <a:buFont typeface="Trebuchet MS" pitchFamily="34" charset="0"/>
              <a:buChar char="•"/>
            </a:pPr>
            <a:r>
              <a:rPr lang="en-GB" sz="1800" dirty="0"/>
              <a:t>Whilst software routines for performing NMA exist, they require considerable statistical programming expertise in </a:t>
            </a:r>
            <a:r>
              <a:rPr lang="en-GB" sz="1800" dirty="0" err="1"/>
              <a:t>WinBUGS</a:t>
            </a:r>
            <a:r>
              <a:rPr lang="en-GB" sz="1800" dirty="0"/>
              <a:t> and R, amongst </a:t>
            </a:r>
            <a:r>
              <a:rPr lang="en-GB" sz="1800" dirty="0" smtClean="0"/>
              <a:t>others</a:t>
            </a:r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054" y="-171400"/>
            <a:ext cx="1835458" cy="21272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6264" y="44199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203848" y="66564"/>
            <a:ext cx="3183632" cy="273844"/>
          </a:xfrm>
        </p:spPr>
        <p:txBody>
          <a:bodyPr/>
          <a:lstStyle/>
          <a:p>
            <a:pPr algn="l"/>
            <a:r>
              <a:rPr lang="en-US" sz="1200" dirty="0" smtClean="0"/>
              <a:t>https://crsu.shinyapps.io/metainsightc/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4347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054" y="-171400"/>
            <a:ext cx="1835458" cy="21272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How the tool was created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1478"/>
            <a:ext cx="8229600" cy="3592580"/>
          </a:xfrm>
        </p:spPr>
        <p:txBody>
          <a:bodyPr/>
          <a:lstStyle/>
          <a:p>
            <a:r>
              <a:rPr lang="en-GB" dirty="0" smtClean="0"/>
              <a:t>At the </a:t>
            </a:r>
            <a:r>
              <a:rPr lang="en-GB" dirty="0"/>
              <a:t>heart of </a:t>
            </a:r>
            <a:r>
              <a:rPr lang="en-GB" dirty="0" err="1" smtClean="0">
                <a:solidFill>
                  <a:schemeClr val="tx2"/>
                </a:solidFill>
              </a:rPr>
              <a:t>MetaInsight</a:t>
            </a:r>
            <a:r>
              <a:rPr lang="en-GB" dirty="0" smtClean="0"/>
              <a:t> is the frequentist NMA package developed in R, </a:t>
            </a:r>
            <a:r>
              <a:rPr lang="en-GB" i="1" dirty="0" smtClean="0">
                <a:latin typeface="Courier" pitchFamily="49" charset="0"/>
              </a:rPr>
              <a:t>netmeta</a:t>
            </a:r>
            <a:r>
              <a:rPr lang="en-GB" baseline="30000" dirty="0">
                <a:latin typeface="Courier" pitchFamily="49" charset="0"/>
              </a:rPr>
              <a:t>2</a:t>
            </a:r>
            <a:endParaRPr lang="en-GB" baseline="30000" dirty="0" smtClean="0"/>
          </a:p>
          <a:p>
            <a:r>
              <a:rPr lang="en-GB" dirty="0" err="1" smtClean="0">
                <a:solidFill>
                  <a:schemeClr val="tx2"/>
                </a:solidFill>
              </a:rPr>
              <a:t>MetaInsight</a:t>
            </a:r>
            <a:r>
              <a:rPr lang="en-GB" dirty="0" smtClean="0"/>
              <a:t> makes use of the many functions that </a:t>
            </a:r>
            <a:r>
              <a:rPr lang="en-GB" i="1" dirty="0" err="1" smtClean="0">
                <a:latin typeface="Courier" pitchFamily="49" charset="0"/>
              </a:rPr>
              <a:t>netmeta</a:t>
            </a:r>
            <a:r>
              <a:rPr lang="en-GB" dirty="0" smtClean="0"/>
              <a:t> offers e.g. network and forest plots, analysis, and assessment of inconsistency</a:t>
            </a:r>
          </a:p>
          <a:p>
            <a:r>
              <a:rPr lang="en-GB" dirty="0" smtClean="0"/>
              <a:t>Additional bespoke R code was also developed specifically for the tool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203848" y="66564"/>
            <a:ext cx="3183632" cy="273844"/>
          </a:xfrm>
        </p:spPr>
        <p:txBody>
          <a:bodyPr/>
          <a:lstStyle/>
          <a:p>
            <a:pPr algn="l"/>
            <a:r>
              <a:rPr lang="en-US" sz="1200" dirty="0" smtClean="0"/>
              <a:t>https://crsu.shinyapps.io/metainsightc/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250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8530" b="9164"/>
          <a:stretch/>
        </p:blipFill>
        <p:spPr>
          <a:xfrm>
            <a:off x="4906299" y="1307323"/>
            <a:ext cx="3590137" cy="342466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0541" y="2842726"/>
            <a:ext cx="4089451" cy="953160"/>
          </a:xfrm>
        </p:spPr>
        <p:txBody>
          <a:bodyPr/>
          <a:lstStyle/>
          <a:p>
            <a:r>
              <a:rPr lang="en-GB" sz="2800" dirty="0" smtClean="0"/>
              <a:t>If you would like to follow the demo on your own device please scan the QR code or go to:</a:t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>
                <a:solidFill>
                  <a:srgbClr val="B9202F"/>
                </a:solidFill>
                <a:hlinkClick r:id="rId3"/>
              </a:rPr>
              <a:t>https://crsu.shinyapps.io/metainsightc/</a:t>
            </a: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10541" y="673562"/>
            <a:ext cx="8229600" cy="57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0" i="0" cap="none" spc="0" baseline="0">
                <a:ln w="0"/>
                <a:solidFill>
                  <a:schemeClr val="tx1"/>
                </a:solidFill>
                <a:effectLst/>
                <a:latin typeface="+mj-lt"/>
                <a:ea typeface="Frutiger 55 Roman" charset="0"/>
                <a:cs typeface="Frutiger 55 Roman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en-GB" kern="0" dirty="0" err="1" smtClean="0">
                <a:solidFill>
                  <a:schemeClr val="tx2"/>
                </a:solidFill>
              </a:rPr>
              <a:t>MetaInsight</a:t>
            </a:r>
            <a:r>
              <a:rPr lang="en-GB" kern="0" dirty="0" smtClean="0"/>
              <a:t> demonstration</a:t>
            </a:r>
            <a:endParaRPr lang="en-GB" kern="0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Biostatistics Research Group, Department of Health Sciences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22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hite Background">
  <a:themeElements>
    <a:clrScheme name="Custom 5">
      <a:dk1>
        <a:srgbClr val="515B70"/>
      </a:dk1>
      <a:lt1>
        <a:srgbClr val="FFFFFF"/>
      </a:lt1>
      <a:dk2>
        <a:srgbClr val="B9202F"/>
      </a:dk2>
      <a:lt2>
        <a:srgbClr val="CACBCA"/>
      </a:lt2>
      <a:accent1>
        <a:srgbClr val="EE302F"/>
      </a:accent1>
      <a:accent2>
        <a:srgbClr val="EB6F1A"/>
      </a:accent2>
      <a:accent3>
        <a:srgbClr val="497728"/>
      </a:accent3>
      <a:accent4>
        <a:srgbClr val="8CBAD2"/>
      </a:accent4>
      <a:accent5>
        <a:srgbClr val="B39243"/>
      </a:accent5>
      <a:accent6>
        <a:srgbClr val="706359"/>
      </a:accent6>
      <a:hlink>
        <a:srgbClr val="004E77"/>
      </a:hlink>
      <a:folHlink>
        <a:srgbClr val="CACB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ction Heading">
  <a:themeElements>
    <a:clrScheme name="Custom 7">
      <a:dk1>
        <a:srgbClr val="515B70"/>
      </a:dk1>
      <a:lt1>
        <a:srgbClr val="FFFFFF"/>
      </a:lt1>
      <a:dk2>
        <a:srgbClr val="515B70"/>
      </a:dk2>
      <a:lt2>
        <a:srgbClr val="FDE6AB"/>
      </a:lt2>
      <a:accent1>
        <a:srgbClr val="EE302F"/>
      </a:accent1>
      <a:accent2>
        <a:srgbClr val="EB6F1A"/>
      </a:accent2>
      <a:accent3>
        <a:srgbClr val="497728"/>
      </a:accent3>
      <a:accent4>
        <a:srgbClr val="8CBAD2"/>
      </a:accent4>
      <a:accent5>
        <a:srgbClr val="B39243"/>
      </a:accent5>
      <a:accent6>
        <a:srgbClr val="000000"/>
      </a:accent6>
      <a:hlink>
        <a:srgbClr val="FFFFFF"/>
      </a:hlink>
      <a:folHlink>
        <a:srgbClr val="E6E6E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ream Background">
  <a:themeElements>
    <a:clrScheme name="Custom 10">
      <a:dk1>
        <a:srgbClr val="706359"/>
      </a:dk1>
      <a:lt1>
        <a:srgbClr val="FFFFFF"/>
      </a:lt1>
      <a:dk2>
        <a:srgbClr val="706359"/>
      </a:dk2>
      <a:lt2>
        <a:srgbClr val="FDE6AB"/>
      </a:lt2>
      <a:accent1>
        <a:srgbClr val="008CA8"/>
      </a:accent1>
      <a:accent2>
        <a:srgbClr val="26A699"/>
      </a:accent2>
      <a:accent3>
        <a:srgbClr val="60295E"/>
      </a:accent3>
      <a:accent4>
        <a:srgbClr val="D94242"/>
      </a:accent4>
      <a:accent5>
        <a:srgbClr val="8EB831"/>
      </a:accent5>
      <a:accent6>
        <a:srgbClr val="000000"/>
      </a:accent6>
      <a:hlink>
        <a:srgbClr val="004E77"/>
      </a:hlink>
      <a:folHlink>
        <a:srgbClr val="238FA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7792</TotalTime>
  <Words>818</Words>
  <Application>Microsoft Macintosh PowerPoint</Application>
  <PresentationFormat>On-screen Show (16:9)</PresentationFormat>
  <Paragraphs>94</Paragraphs>
  <Slides>20</Slides>
  <Notes>4</Notes>
  <HiddenSlides>8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White Background</vt:lpstr>
      <vt:lpstr>Section Heading</vt:lpstr>
      <vt:lpstr>Cream Background</vt:lpstr>
      <vt:lpstr>MetaInsight: an interactive web-based tool  for analyzing, interrogating  and visualizing network  meta-analyses</vt:lpstr>
      <vt:lpstr>Conflicts of interest</vt:lpstr>
      <vt:lpstr>If you would like to follow the demo on your own device please scan the QR code or go to: https://crsu.shinyapps.io/metainsightc/ </vt:lpstr>
      <vt:lpstr>Background</vt:lpstr>
      <vt:lpstr>PowerPoint Presentation</vt:lpstr>
      <vt:lpstr>Motivation</vt:lpstr>
      <vt:lpstr>Network meta-analysis</vt:lpstr>
      <vt:lpstr>How the tool was created</vt:lpstr>
      <vt:lpstr>If you would like to follow the demo on your own device please scan the QR code or go to:  https://crsu.shinyapps.io/metainsightc/ </vt:lpstr>
      <vt:lpstr>Data entry</vt:lpstr>
      <vt:lpstr>NMA and study options for sensitivity analyses</vt:lpstr>
      <vt:lpstr>Study results</vt:lpstr>
      <vt:lpstr>Network plots</vt:lpstr>
      <vt:lpstr>Forest plots</vt:lpstr>
      <vt:lpstr>Comparison plots</vt:lpstr>
      <vt:lpstr>Inconsistency</vt:lpstr>
      <vt:lpstr>What MetaInsight adds </vt:lpstr>
      <vt:lpstr>Future work</vt:lpstr>
      <vt:lpstr>References</vt:lpstr>
      <vt:lpstr>PowerPoint Presentation</vt:lpstr>
    </vt:vector>
  </TitlesOfParts>
  <Company>University of Leicester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syst33</dc:creator>
  <cp:lastModifiedBy>Rhiannon Kate Owen</cp:lastModifiedBy>
  <cp:revision>514</cp:revision>
  <cp:lastPrinted>2015-01-15T11:51:50Z</cp:lastPrinted>
  <dcterms:created xsi:type="dcterms:W3CDTF">2008-02-22T15:40:42Z</dcterms:created>
  <dcterms:modified xsi:type="dcterms:W3CDTF">2018-09-15T18:35:17Z</dcterms:modified>
</cp:coreProperties>
</file>